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4" r:id="rId1"/>
  </p:sldMasterIdLst>
  <p:notesMasterIdLst>
    <p:notesMasterId r:id="rId22"/>
  </p:notesMasterIdLst>
  <p:sldIdLst>
    <p:sldId id="256" r:id="rId2"/>
    <p:sldId id="257" r:id="rId3"/>
    <p:sldId id="258" r:id="rId4"/>
    <p:sldId id="259" r:id="rId5"/>
    <p:sldId id="260" r:id="rId6"/>
    <p:sldId id="261" r:id="rId7"/>
    <p:sldId id="265" r:id="rId8"/>
    <p:sldId id="262" r:id="rId9"/>
    <p:sldId id="267" r:id="rId10"/>
    <p:sldId id="268" r:id="rId11"/>
    <p:sldId id="269" r:id="rId12"/>
    <p:sldId id="270" r:id="rId13"/>
    <p:sldId id="271" r:id="rId14"/>
    <p:sldId id="272" r:id="rId15"/>
    <p:sldId id="273" r:id="rId16"/>
    <p:sldId id="274" r:id="rId17"/>
    <p:sldId id="275" r:id="rId18"/>
    <p:sldId id="263" r:id="rId19"/>
    <p:sldId id="264" r:id="rId20"/>
    <p:sldId id="26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8CDC73-AFD2-4255-B25F-C473793E7880}" type="datetimeFigureOut">
              <a:rPr lang="en-US" smtClean="0"/>
              <a:t>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66F0E1-1137-43BD-857D-5CAA5CC81FA0}" type="slidenum">
              <a:rPr lang="en-US" smtClean="0"/>
              <a:t>‹#›</a:t>
            </a:fld>
            <a:endParaRPr lang="en-US"/>
          </a:p>
        </p:txBody>
      </p:sp>
    </p:spTree>
    <p:extLst>
      <p:ext uri="{BB962C8B-B14F-4D97-AF65-F5344CB8AC3E}">
        <p14:creationId xmlns:p14="http://schemas.microsoft.com/office/powerpoint/2010/main" val="6076610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66F0E1-1137-43BD-857D-5CAA5CC81FA0}" type="slidenum">
              <a:rPr lang="en-US" smtClean="0"/>
              <a:t>1</a:t>
            </a:fld>
            <a:endParaRPr lang="en-US"/>
          </a:p>
        </p:txBody>
      </p:sp>
    </p:spTree>
    <p:extLst>
      <p:ext uri="{BB962C8B-B14F-4D97-AF65-F5344CB8AC3E}">
        <p14:creationId xmlns:p14="http://schemas.microsoft.com/office/powerpoint/2010/main" val="11415992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4165F76-FBAE-42D0-955F-91E3CF04B54F}" type="datetimeFigureOut">
              <a:rPr lang="en-US" smtClean="0"/>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63993585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31083935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767251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8607917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85487648"/>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3405293100"/>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4165F76-FBAE-42D0-955F-91E3CF04B54F}" type="datetimeFigureOut">
              <a:rPr lang="en-US" smtClean="0"/>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42870669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4165F76-FBAE-42D0-955F-91E3CF04B54F}" type="datetimeFigureOut">
              <a:rPr lang="en-US" smtClean="0"/>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2655598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4165F76-FBAE-42D0-955F-91E3CF04B54F}" type="datetimeFigureOut">
              <a:rPr lang="en-US" smtClean="0"/>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391652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3259942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4165F76-FBAE-42D0-955F-91E3CF04B54F}" type="datetimeFigureOut">
              <a:rPr lang="en-US" smtClean="0"/>
              <a:t>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06753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165F76-FBAE-42D0-955F-91E3CF04B54F}" type="datetimeFigureOut">
              <a:rPr lang="en-US" smtClean="0"/>
              <a:t>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479281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4165F76-FBAE-42D0-955F-91E3CF04B54F}" type="datetimeFigureOut">
              <a:rPr lang="en-US" smtClean="0"/>
              <a:t>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978021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165F76-FBAE-42D0-955F-91E3CF04B54F}" type="datetimeFigureOut">
              <a:rPr lang="en-US" smtClean="0"/>
              <a:t>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945616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4165F76-FBAE-42D0-955F-91E3CF04B54F}" type="datetimeFigureOut">
              <a:rPr lang="en-US" smtClean="0"/>
              <a:t>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720892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5D92D1-A5EB-4712-8800-673D29446F0B}" type="slidenum">
              <a:rPr lang="en-US" smtClean="0"/>
              <a:t>‹#›</a:t>
            </a:fld>
            <a:endParaRPr lang="en-US"/>
          </a:p>
        </p:txBody>
      </p:sp>
      <p:sp>
        <p:nvSpPr>
          <p:cNvPr id="5" name="Date Placeholder 4"/>
          <p:cNvSpPr>
            <a:spLocks noGrp="1"/>
          </p:cNvSpPr>
          <p:nvPr>
            <p:ph type="dt" sz="half" idx="10"/>
          </p:nvPr>
        </p:nvSpPr>
        <p:spPr/>
        <p:txBody>
          <a:bodyPr/>
          <a:lstStyle/>
          <a:p>
            <a:fld id="{F4165F76-FBAE-42D0-955F-91E3CF04B54F}" type="datetimeFigureOut">
              <a:rPr lang="en-US" smtClean="0"/>
              <a:t>1/8/2025</a:t>
            </a:fld>
            <a:endParaRPr lang="en-US"/>
          </a:p>
        </p:txBody>
      </p:sp>
    </p:spTree>
    <p:extLst>
      <p:ext uri="{BB962C8B-B14F-4D97-AF65-F5344CB8AC3E}">
        <p14:creationId xmlns:p14="http://schemas.microsoft.com/office/powerpoint/2010/main" val="2442076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4165F76-FBAE-42D0-955F-91E3CF04B54F}" type="datetimeFigureOut">
              <a:rPr lang="en-US" smtClean="0"/>
              <a:t>1/8/2025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B5D92D1-A5EB-4712-8800-673D29446F0B}" type="slidenum">
              <a:rPr lang="en-US" smtClean="0"/>
              <a:t>‹#›</a:t>
            </a:fld>
            <a:endParaRPr lang="en-US"/>
          </a:p>
        </p:txBody>
      </p:sp>
    </p:spTree>
    <p:extLst>
      <p:ext uri="{BB962C8B-B14F-4D97-AF65-F5344CB8AC3E}">
        <p14:creationId xmlns:p14="http://schemas.microsoft.com/office/powerpoint/2010/main" val="2600603910"/>
      </p:ext>
    </p:extLst>
  </p:cSld>
  <p:clrMap bg1="lt1" tx1="dk1" bg2="lt2" tx2="dk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 id="2147483846" r:id="rId12"/>
    <p:sldLayoutId id="2147483847" r:id="rId13"/>
    <p:sldLayoutId id="2147483848" r:id="rId14"/>
    <p:sldLayoutId id="2147483849" r:id="rId15"/>
    <p:sldLayoutId id="2147483850" r:id="rId16"/>
  </p:sldLayoutIdLst>
  <p:timing>
    <p:tnLst>
      <p:par>
        <p:cTn id="1" dur="indefinite" restart="never" nodeType="tmRoot"/>
      </p:par>
    </p:tnLst>
  </p:timing>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9576" y="2180845"/>
            <a:ext cx="10091736" cy="1346851"/>
          </a:xfrm>
        </p:spPr>
        <p:txBody>
          <a:bodyPr>
            <a:noAutofit/>
          </a:bodyPr>
          <a:lstStyle/>
          <a:p>
            <a:pPr algn="ctr"/>
            <a:r>
              <a:rPr lang="en-US" sz="4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THIẾT KẾ FRONT-END CHO WEBSITE </a:t>
            </a:r>
            <a:br>
              <a:rPr lang="en-US" sz="4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br>
            <a:r>
              <a:rPr lang="en-US" sz="4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GIỚI THIỆU VÀ CHIA SẺ TÀI LIỆU HỌC TẬP</a:t>
            </a:r>
            <a:endParaRPr lang="en-US" sz="4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3" name="Subtitle 2"/>
          <p:cNvSpPr>
            <a:spLocks noGrp="1"/>
          </p:cNvSpPr>
          <p:nvPr>
            <p:ph type="subTitle" idx="1"/>
          </p:nvPr>
        </p:nvSpPr>
        <p:spPr>
          <a:xfrm>
            <a:off x="819151" y="4151641"/>
            <a:ext cx="2607733" cy="1096899"/>
          </a:xfrm>
        </p:spPr>
        <p:txBody>
          <a:bodyPr/>
          <a:lstStyle/>
          <a:p>
            <a:pPr algn="l"/>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Giáo</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viên</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hướng</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dẫn</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algn="l"/>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Th.S</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Phạm</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Minh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Đương</a:t>
            </a: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Trường Đại học Trà Vinh - tvu.edu.v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6" name="Subtitle 2"/>
          <p:cNvSpPr txBox="1">
            <a:spLocks/>
          </p:cNvSpPr>
          <p:nvPr/>
        </p:nvSpPr>
        <p:spPr>
          <a:xfrm>
            <a:off x="7710309" y="4147847"/>
            <a:ext cx="2791003" cy="1692743"/>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Sinh</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viên</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thực</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hiện</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algn="l"/>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Họ</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và</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tên</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Kiều</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Gia Thịnh</a:t>
            </a:r>
          </a:p>
          <a:p>
            <a:pPr algn="l"/>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MSSV: 110122167</a:t>
            </a:r>
          </a:p>
          <a:p>
            <a:pPr algn="l"/>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Mã</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lớp</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DA22TTC</a:t>
            </a: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p:nvSpPr>
        <p:spPr>
          <a:xfrm>
            <a:off x="3426884" y="1099029"/>
            <a:ext cx="4995825" cy="461665"/>
          </a:xfrm>
          <a:prstGeom prst="rect">
            <a:avLst/>
          </a:prstGeom>
          <a:noFill/>
        </p:spPr>
        <p:txBody>
          <a:bodyPr wrap="square" rtlCol="0">
            <a:spAutoFit/>
          </a:bodyPr>
          <a:lstStyle/>
          <a:p>
            <a:r>
              <a:rPr lang="en-US" sz="2400" b="1" smtClean="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BÁO CÁO ĐỒ ÁN CƠ SỞ NGÀNH</a:t>
            </a:r>
            <a:endParaRPr lang="en-US" sz="2400" b="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0" name="TextBox 9"/>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647605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trang chi tiết tài liệu</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trang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chi tiết tài liệu: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trang chi tiết tài liệu gồm có tên tài liệu, mô tả tài liệu, nội dung tóm tắt tài liệu, tệp pdf của tài liệu, chia sẻ tài liệu, đánh giá tài liệu và video học thuật.</a:t>
            </a: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466231" y="1628502"/>
            <a:ext cx="3669060"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3"/>
          <a:stretch>
            <a:fillRect/>
          </a:stretch>
        </p:blipFill>
        <p:spPr>
          <a:xfrm>
            <a:off x="5781948" y="1798095"/>
            <a:ext cx="3037625" cy="4642115"/>
          </a:xfrm>
          <a:prstGeom prst="rect">
            <a:avLst/>
          </a:prstGeom>
        </p:spPr>
      </p:pic>
    </p:spTree>
    <p:extLst>
      <p:ext uri="{BB962C8B-B14F-4D97-AF65-F5344CB8AC3E}">
        <p14:creationId xmlns:p14="http://schemas.microsoft.com/office/powerpoint/2010/main" val="211259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 calcmode="lin" valueType="num">
                                      <p:cBhvr additive="base">
                                        <p:cTn id="21"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anim calcmode="lin" valueType="num">
                                      <p:cBhvr>
                                        <p:cTn id="28" dur="1000" fill="hold"/>
                                        <p:tgtEl>
                                          <p:spTgt spid="9"/>
                                        </p:tgtEl>
                                        <p:attrNameLst>
                                          <p:attrName>ppt_x</p:attrName>
                                        </p:attrNameLst>
                                      </p:cBhvr>
                                      <p:tavLst>
                                        <p:tav tm="0">
                                          <p:val>
                                            <p:strVal val="#ppt_x"/>
                                          </p:val>
                                        </p:tav>
                                        <p:tav tm="100000">
                                          <p:val>
                                            <p:strVal val="#ppt_x"/>
                                          </p:val>
                                        </p:tav>
                                      </p:tavLst>
                                    </p:anim>
                                    <p:anim calcmode="lin" valueType="num">
                                      <p:cBhvr>
                                        <p:cTn id="29" dur="1000" fill="hold"/>
                                        <p:tgtEl>
                                          <p:spTgt spid="9"/>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1000"/>
                                        <p:tgtEl>
                                          <p:spTgt spid="12"/>
                                        </p:tgtEl>
                                      </p:cBhvr>
                                    </p:animEffect>
                                    <p:anim calcmode="lin" valueType="num">
                                      <p:cBhvr>
                                        <p:cTn id="33" dur="1000" fill="hold"/>
                                        <p:tgtEl>
                                          <p:spTgt spid="12"/>
                                        </p:tgtEl>
                                        <p:attrNameLst>
                                          <p:attrName>ppt_x</p:attrName>
                                        </p:attrNameLst>
                                      </p:cBhvr>
                                      <p:tavLst>
                                        <p:tav tm="0">
                                          <p:val>
                                            <p:strVal val="#ppt_x"/>
                                          </p:val>
                                        </p:tav>
                                        <p:tav tm="100000">
                                          <p:val>
                                            <p:strVal val="#ppt_x"/>
                                          </p:val>
                                        </p:tav>
                                      </p:tavLst>
                                    </p:anim>
                                    <p:anim calcmode="lin" valueType="num">
                                      <p:cBhvr>
                                        <p:cTn id="3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trang tin tức</a:t>
            </a:r>
          </a:p>
          <a:p>
            <a:pPr marL="0" indent="0" algn="just">
              <a:buClrTx/>
              <a:buNone/>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trang tin tức: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trang bao gồm các tin tức về các tài liệu học tập, công nghệ, AI,… . Giúp người dùng cập nhật các thông tin mới nhất</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466231" y="1628502"/>
            <a:ext cx="3085586"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5712158" y="1798095"/>
            <a:ext cx="2593732" cy="4642115"/>
          </a:xfrm>
          <a:prstGeom prst="rect">
            <a:avLst/>
          </a:prstGeom>
        </p:spPr>
      </p:pic>
    </p:spTree>
    <p:extLst>
      <p:ext uri="{BB962C8B-B14F-4D97-AF65-F5344CB8AC3E}">
        <p14:creationId xmlns:p14="http://schemas.microsoft.com/office/powerpoint/2010/main" val="3271853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1000"/>
                                        <p:tgtEl>
                                          <p:spTgt spid="8">
                                            <p:txEl>
                                              <p:pRg st="1" end="1"/>
                                            </p:txEl>
                                          </p:spTgt>
                                        </p:tgtEl>
                                      </p:cBhvr>
                                    </p:animEffect>
                                    <p:anim calcmode="lin" valueType="num">
                                      <p:cBhvr>
                                        <p:cTn id="22"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đăng tải tài liệu</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trang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đăng tải tài liệu: là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nơi để người dùng chia sẻ tài liệu của mình với cộng đồng học tập.  </a:t>
            </a: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466231" y="1628502"/>
            <a:ext cx="5132100"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5672225" y="1798095"/>
            <a:ext cx="4720111" cy="4642115"/>
          </a:xfrm>
          <a:prstGeom prst="rect">
            <a:avLst/>
          </a:prstGeom>
        </p:spPr>
      </p:pic>
    </p:spTree>
    <p:extLst>
      <p:ext uri="{BB962C8B-B14F-4D97-AF65-F5344CB8AC3E}">
        <p14:creationId xmlns:p14="http://schemas.microsoft.com/office/powerpoint/2010/main" val="1411023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1000"/>
                                        <p:tgtEl>
                                          <p:spTgt spid="8">
                                            <p:txEl>
                                              <p:pRg st="1" end="1"/>
                                            </p:txEl>
                                          </p:spTgt>
                                        </p:tgtEl>
                                      </p:cBhvr>
                                    </p:animEffect>
                                    <p:anim calcmode="lin" valueType="num">
                                      <p:cBhvr>
                                        <p:cTn id="22"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trang đăng ký</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trang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đăng ký: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gồm các thông tin để đăng ký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tài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khoản như: họ và tên, email, mật khẩu, nhập lại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mật khẩu.</a:t>
            </a: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466231" y="1628502"/>
            <a:ext cx="5123392"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3"/>
          <a:stretch>
            <a:fillRect/>
          </a:stretch>
        </p:blipFill>
        <p:spPr>
          <a:xfrm>
            <a:off x="5649417" y="1796141"/>
            <a:ext cx="4757019" cy="4646023"/>
          </a:xfrm>
          <a:prstGeom prst="rect">
            <a:avLst/>
          </a:prstGeom>
        </p:spPr>
      </p:pic>
    </p:spTree>
    <p:extLst>
      <p:ext uri="{BB962C8B-B14F-4D97-AF65-F5344CB8AC3E}">
        <p14:creationId xmlns:p14="http://schemas.microsoft.com/office/powerpoint/2010/main" val="20466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1000"/>
                                        <p:tgtEl>
                                          <p:spTgt spid="8">
                                            <p:txEl>
                                              <p:pRg st="1" end="1"/>
                                            </p:txEl>
                                          </p:spTgt>
                                        </p:tgtEl>
                                      </p:cBhvr>
                                    </p:animEffect>
                                    <p:anim calcmode="lin" valueType="num">
                                      <p:cBhvr>
                                        <p:cTn id="22"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1000"/>
                                        <p:tgtEl>
                                          <p:spTgt spid="12"/>
                                        </p:tgtEl>
                                      </p:cBhvr>
                                    </p:animEffect>
                                    <p:anim calcmode="lin" valueType="num">
                                      <p:cBhvr>
                                        <p:cTn id="34" dur="1000" fill="hold"/>
                                        <p:tgtEl>
                                          <p:spTgt spid="12"/>
                                        </p:tgtEl>
                                        <p:attrNameLst>
                                          <p:attrName>ppt_x</p:attrName>
                                        </p:attrNameLst>
                                      </p:cBhvr>
                                      <p:tavLst>
                                        <p:tav tm="0">
                                          <p:val>
                                            <p:strVal val="#ppt_x"/>
                                          </p:val>
                                        </p:tav>
                                        <p:tav tm="100000">
                                          <p:val>
                                            <p:strVal val="#ppt_x"/>
                                          </p:val>
                                        </p:tav>
                                      </p:tavLst>
                                    </p:anim>
                                    <p:anim calcmode="lin" valueType="num">
                                      <p:cBhvr>
                                        <p:cTn id="35"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trang đăng nhập</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trang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đăng nhập: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gồm có email và mật khẩu để đăng nhập hoặc có thể đăng nhập với tài khoản Google.</a:t>
            </a:r>
          </a:p>
          <a:p>
            <a:pPr marL="0" indent="0" algn="just">
              <a:buClrTx/>
              <a:buNone/>
            </a:pP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466231" y="1628502"/>
            <a:ext cx="5785244"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5601170" y="1798642"/>
            <a:ext cx="5515366" cy="4641021"/>
          </a:xfrm>
          <a:prstGeom prst="rect">
            <a:avLst/>
          </a:prstGeom>
        </p:spPr>
      </p:pic>
    </p:spTree>
    <p:extLst>
      <p:ext uri="{BB962C8B-B14F-4D97-AF65-F5344CB8AC3E}">
        <p14:creationId xmlns:p14="http://schemas.microsoft.com/office/powerpoint/2010/main" val="4010322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1000"/>
                                        <p:tgtEl>
                                          <p:spTgt spid="8">
                                            <p:txEl>
                                              <p:pRg st="1" end="1"/>
                                            </p:txEl>
                                          </p:spTgt>
                                        </p:tgtEl>
                                      </p:cBhvr>
                                    </p:animEffect>
                                    <p:anim calcmode="lin" valueType="num">
                                      <p:cBhvr>
                                        <p:cTn id="22"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Chức năng tìm kiếm tài liệu</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chức năng tìm kiếm tài liệu: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gồm có thanh nhập liệu để nhập tên tài liệu học tập. Chức năng tìm kiếm tương đối giúp người dùng tìm kiếm tài liệu dễ dàng.</a:t>
            </a:r>
          </a:p>
          <a:p>
            <a:pPr marL="0" indent="0" algn="just">
              <a:buClrTx/>
              <a:buNone/>
            </a:pP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739775" y="3100252"/>
            <a:ext cx="6452506" cy="2926079"/>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928801" y="3203060"/>
            <a:ext cx="6074454" cy="2720461"/>
          </a:xfrm>
          <a:prstGeom prst="rect">
            <a:avLst/>
          </a:prstGeom>
        </p:spPr>
      </p:pic>
    </p:spTree>
    <p:extLst>
      <p:ext uri="{BB962C8B-B14F-4D97-AF65-F5344CB8AC3E}">
        <p14:creationId xmlns:p14="http://schemas.microsoft.com/office/powerpoint/2010/main" val="215159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1000"/>
                                        <p:tgtEl>
                                          <p:spTgt spid="8">
                                            <p:txEl>
                                              <p:pRg st="1" end="1"/>
                                            </p:txEl>
                                          </p:spTgt>
                                        </p:tgtEl>
                                      </p:cBhvr>
                                    </p:animEffect>
                                    <p:anim calcmode="lin" valueType="num">
                                      <p:cBhvr>
                                        <p:cTn id="22"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443003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Chức năng đánh giá tài liệu</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chức năng đánh giá tài liệu: người dùng chọn số sao và nhập đánh giá vào ô nhập liệu và nhấn Gửi. Các đánh giá của người dung sẽ được hiển thị dưới mục “Các đánh giá”.</a:t>
            </a: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381898" y="1526628"/>
            <a:ext cx="6078582" cy="4430035"/>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5500653" y="1686020"/>
            <a:ext cx="5839449" cy="4122597"/>
          </a:xfrm>
          <a:prstGeom prst="rect">
            <a:avLst/>
          </a:prstGeom>
        </p:spPr>
      </p:pic>
    </p:spTree>
    <p:extLst>
      <p:ext uri="{BB962C8B-B14F-4D97-AF65-F5344CB8AC3E}">
        <p14:creationId xmlns:p14="http://schemas.microsoft.com/office/powerpoint/2010/main" val="2921058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1000"/>
                                        <p:tgtEl>
                                          <p:spTgt spid="8">
                                            <p:txEl>
                                              <p:pRg st="1" end="1"/>
                                            </p:txEl>
                                          </p:spTgt>
                                        </p:tgtEl>
                                      </p:cBhvr>
                                    </p:animEffect>
                                    <p:anim calcmode="lin" valueType="num">
                                      <p:cBhvr>
                                        <p:cTn id="22"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443003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Chức năng đăng tải tài liệu</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chức năng đăng tải tài liệu: người dùng điền đầy đủ các thông tin về tài liệu và chọn tệp tài liệu môn học, sau đó nhấn Đăng tải. Tài liệu được người dùng đăng tải sẽ được hiển thị ở “Danh sách tài liệu đã đăng tải”.</a:t>
            </a: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381898" y="1526628"/>
            <a:ext cx="5242559" cy="4882881"/>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5639131" y="1671182"/>
            <a:ext cx="4728092" cy="4593771"/>
          </a:xfrm>
          <a:prstGeom prst="rect">
            <a:avLst/>
          </a:prstGeom>
        </p:spPr>
      </p:pic>
    </p:spTree>
    <p:extLst>
      <p:ext uri="{BB962C8B-B14F-4D97-AF65-F5344CB8AC3E}">
        <p14:creationId xmlns:p14="http://schemas.microsoft.com/office/powerpoint/2010/main" val="1908940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1000"/>
                                        <p:tgtEl>
                                          <p:spTgt spid="8">
                                            <p:txEl>
                                              <p:pRg st="1" end="1"/>
                                            </p:txEl>
                                          </p:spTgt>
                                        </p:tgtEl>
                                      </p:cBhvr>
                                    </p:animEffect>
                                    <p:anim calcmode="lin" valueType="num">
                                      <p:cBhvr>
                                        <p:cTn id="22"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061380" cy="442921"/>
          </a:xfrm>
        </p:spPr>
        <p:txBody>
          <a:bodyPr>
            <a:normAutofit/>
          </a:bodyPr>
          <a:lstStyle/>
          <a:p>
            <a:r>
              <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7</a:t>
            </a:r>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HƯỚNG PHÁT TRIỂN</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5" name="Content Placeholder 2"/>
          <p:cNvSpPr>
            <a:spLocks noGrp="1"/>
          </p:cNvSpPr>
          <p:nvPr>
            <p:ph idx="1"/>
          </p:nvPr>
        </p:nvSpPr>
        <p:spPr>
          <a:xfrm>
            <a:off x="639763" y="1440487"/>
            <a:ext cx="8596668" cy="3131513"/>
          </a:xfrm>
        </p:spPr>
        <p:txBody>
          <a:bodyPr>
            <a:normAutofit/>
          </a:bodyPr>
          <a:lstStyle/>
          <a:p>
            <a:pPr marL="0" indent="0">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Hướng phát triển của website trong tương lai</a:t>
            </a:r>
            <a:endParaRPr lang="en-US" sz="1600"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Cải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thiện công cụ tìm kiếm tài liệu học tập.</a:t>
            </a:r>
          </a:p>
          <a:p>
            <a:pPr>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Cải thiện nguồn tài liệu học tập chính xác và an toàn nhất.</a:t>
            </a:r>
          </a:p>
          <a:p>
            <a:pPr>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Nâng cấp giao diện thân thiện, dễ sử dụng hơn.</a:t>
            </a:r>
          </a:p>
          <a:p>
            <a:pPr>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Thêm chức năng lưu tài liệu để lần sử dụng tiếp theo nhanh chóng và dễ dàng hơn.</a:t>
            </a:r>
          </a:p>
          <a:p>
            <a:pPr>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Thêm chức năng cho phép người dùng đăng bài viết chia sẻ cái tài liệu học tập hữu ích, các kiến thức về tài liệu học tập, công nghệ, …</a:t>
            </a:r>
          </a:p>
          <a:p>
            <a:pPr>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Tích hợp thêm Chatbot hỗ trợ người dùng kịp thời</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6"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8" name="TextBox 7"/>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28791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1000"/>
                                        <p:tgtEl>
                                          <p:spTgt spid="5">
                                            <p:txEl>
                                              <p:pRg st="0" end="0"/>
                                            </p:txEl>
                                          </p:spTgt>
                                        </p:tgtEl>
                                      </p:cBhvr>
                                    </p:animEffect>
                                    <p:anim calcmode="lin" valueType="num">
                                      <p:cBhvr>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animEffect transition="in" filter="fade">
                                      <p:cBhvr>
                                        <p:cTn id="21" dur="1000"/>
                                        <p:tgtEl>
                                          <p:spTgt spid="5">
                                            <p:txEl>
                                              <p:pRg st="1" end="1"/>
                                            </p:txEl>
                                          </p:spTgt>
                                        </p:tgtEl>
                                      </p:cBhvr>
                                    </p:animEffect>
                                    <p:anim calcmode="lin" valueType="num">
                                      <p:cBhvr>
                                        <p:cTn id="22"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
                                            <p:txEl>
                                              <p:pRg st="2" end="2"/>
                                            </p:txEl>
                                          </p:spTgt>
                                        </p:tgtEl>
                                        <p:attrNameLst>
                                          <p:attrName>style.visibility</p:attrName>
                                        </p:attrNameLst>
                                      </p:cBhvr>
                                      <p:to>
                                        <p:strVal val="visible"/>
                                      </p:to>
                                    </p:set>
                                    <p:animEffect transition="in" filter="fade">
                                      <p:cBhvr>
                                        <p:cTn id="28" dur="1000"/>
                                        <p:tgtEl>
                                          <p:spTgt spid="5">
                                            <p:txEl>
                                              <p:pRg st="2" end="2"/>
                                            </p:txEl>
                                          </p:spTgt>
                                        </p:tgtEl>
                                      </p:cBhvr>
                                    </p:animEffect>
                                    <p:anim calcmode="lin" valueType="num">
                                      <p:cBhvr>
                                        <p:cTn id="29"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5">
                                            <p:txEl>
                                              <p:pRg st="3" end="3"/>
                                            </p:txEl>
                                          </p:spTgt>
                                        </p:tgtEl>
                                        <p:attrNameLst>
                                          <p:attrName>style.visibility</p:attrName>
                                        </p:attrNameLst>
                                      </p:cBhvr>
                                      <p:to>
                                        <p:strVal val="visible"/>
                                      </p:to>
                                    </p:set>
                                    <p:animEffect transition="in" filter="fade">
                                      <p:cBhvr>
                                        <p:cTn id="35" dur="1000"/>
                                        <p:tgtEl>
                                          <p:spTgt spid="5">
                                            <p:txEl>
                                              <p:pRg st="3" end="3"/>
                                            </p:txEl>
                                          </p:spTgt>
                                        </p:tgtEl>
                                      </p:cBhvr>
                                    </p:animEffect>
                                    <p:anim calcmode="lin" valueType="num">
                                      <p:cBhvr>
                                        <p:cTn id="36"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5">
                                            <p:txEl>
                                              <p:pRg st="4" end="4"/>
                                            </p:txEl>
                                          </p:spTgt>
                                        </p:tgtEl>
                                        <p:attrNameLst>
                                          <p:attrName>style.visibility</p:attrName>
                                        </p:attrNameLst>
                                      </p:cBhvr>
                                      <p:to>
                                        <p:strVal val="visible"/>
                                      </p:to>
                                    </p:set>
                                    <p:animEffect transition="in" filter="fade">
                                      <p:cBhvr>
                                        <p:cTn id="42" dur="1000"/>
                                        <p:tgtEl>
                                          <p:spTgt spid="5">
                                            <p:txEl>
                                              <p:pRg st="4" end="4"/>
                                            </p:txEl>
                                          </p:spTgt>
                                        </p:tgtEl>
                                      </p:cBhvr>
                                    </p:animEffect>
                                    <p:anim calcmode="lin" valueType="num">
                                      <p:cBhvr>
                                        <p:cTn id="43"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5">
                                            <p:txEl>
                                              <p:pRg st="5" end="5"/>
                                            </p:txEl>
                                          </p:spTgt>
                                        </p:tgtEl>
                                        <p:attrNameLst>
                                          <p:attrName>style.visibility</p:attrName>
                                        </p:attrNameLst>
                                      </p:cBhvr>
                                      <p:to>
                                        <p:strVal val="visible"/>
                                      </p:to>
                                    </p:set>
                                    <p:animEffect transition="in" filter="fade">
                                      <p:cBhvr>
                                        <p:cTn id="49" dur="1000"/>
                                        <p:tgtEl>
                                          <p:spTgt spid="5">
                                            <p:txEl>
                                              <p:pRg st="5" end="5"/>
                                            </p:txEl>
                                          </p:spTgt>
                                        </p:tgtEl>
                                      </p:cBhvr>
                                    </p:animEffect>
                                    <p:anim calcmode="lin" valueType="num">
                                      <p:cBhvr>
                                        <p:cTn id="50"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5">
                                            <p:txEl>
                                              <p:pRg st="6" end="6"/>
                                            </p:txEl>
                                          </p:spTgt>
                                        </p:tgtEl>
                                        <p:attrNameLst>
                                          <p:attrName>style.visibility</p:attrName>
                                        </p:attrNameLst>
                                      </p:cBhvr>
                                      <p:to>
                                        <p:strVal val="visible"/>
                                      </p:to>
                                    </p:set>
                                    <p:animEffect transition="in" filter="fade">
                                      <p:cBhvr>
                                        <p:cTn id="56" dur="1000"/>
                                        <p:tgtEl>
                                          <p:spTgt spid="5">
                                            <p:txEl>
                                              <p:pRg st="6" end="6"/>
                                            </p:txEl>
                                          </p:spTgt>
                                        </p:tgtEl>
                                      </p:cBhvr>
                                    </p:animEffect>
                                    <p:anim calcmode="lin" valueType="num">
                                      <p:cBhvr>
                                        <p:cTn id="57"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1859597" cy="442921"/>
          </a:xfrm>
        </p:spPr>
        <p:txBody>
          <a:bodyPr>
            <a:normAutofit/>
          </a:bodyPr>
          <a:lstStyle/>
          <a:p>
            <a:r>
              <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8</a:t>
            </a:r>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KẾT LUẬN</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5" name="Content Placeholder 2"/>
          <p:cNvSpPr>
            <a:spLocks noGrp="1"/>
          </p:cNvSpPr>
          <p:nvPr>
            <p:ph idx="1"/>
          </p:nvPr>
        </p:nvSpPr>
        <p:spPr>
          <a:xfrm>
            <a:off x="639763" y="1440487"/>
            <a:ext cx="8596668" cy="5417513"/>
          </a:xfrm>
        </p:spPr>
        <p:txBody>
          <a:bodyPr>
            <a:normAutofit lnSpcReduction="10000"/>
          </a:body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Ưu điểm của website:</a:t>
            </a:r>
          </a:p>
          <a:p>
            <a:pPr algn="just">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Giao diện thân thiện, hài hòa. Dễ sử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dụng.</a:t>
            </a:r>
          </a:p>
          <a:p>
            <a:pPr algn="just">
              <a:buClrTx/>
              <a:buFont typeface="Arial" panose="020B0604020202020204" pitchFamily="34" charset="0"/>
              <a:buChar char="•"/>
            </a:pP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Chức năng phân loại và tìm kiếm tài liệu mạnh mẽ: giúp người dùng dễ dàng tìm thấy tài liệu học tập phù hợp với nhu cầu của mình</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algn="just">
              <a:buClrTx/>
              <a:buFont typeface="Arial" panose="020B0604020202020204" pitchFamily="34" charset="0"/>
              <a:buChar char="•"/>
            </a:pP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Khả năng tương tác: Người dùng có thể bình luận, đánh giá và chia sẻ cảm nhận về các tài liệu, tạo ra sự kết nối và trao đổi kiến thức giữa cộng đồng học viên</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algn="just">
              <a:buClrTx/>
              <a:buFont typeface="Arial" panose="020B0604020202020204" pitchFamily="34" charset="0"/>
              <a:buChar char="•"/>
            </a:pP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Người dùng có thể tải xuống tài liệu của từng môn học từ kho tài </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 đa dạng,</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phong </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phú</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algn="just">
              <a:buClrTx/>
              <a:buFont typeface="Arial" panose="020B0604020202020204" pitchFamily="34" charset="0"/>
              <a:buChar char="•"/>
            </a:pP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Chức năng đăng tải tài </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giúp</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người dùng có thể chia sẻ tài liệu của mình cho cộng đồng học tập từ đó tạo sự kết nối và trao đổi kiến thức</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Nhược điểm của website:</a:t>
            </a:r>
          </a:p>
          <a:p>
            <a:pPr algn="just">
              <a:buClrTx/>
              <a:buFont typeface="Arial" panose="020B0604020202020204" pitchFamily="34" charset="0"/>
              <a:buChar char="•"/>
            </a:pPr>
            <a:r>
              <a:rPr lang="vi-VN" sz="1600">
                <a:solidFill>
                  <a:schemeClr val="tx1"/>
                </a:solidFill>
                <a:latin typeface="+mj-lt"/>
              </a:rPr>
              <a:t>Chưa có hệ thống quản lý người </a:t>
            </a:r>
            <a:r>
              <a:rPr lang="vi-VN" sz="1600" smtClean="0">
                <a:solidFill>
                  <a:schemeClr val="tx1"/>
                </a:solidFill>
                <a:latin typeface="+mj-lt"/>
              </a:rPr>
              <a:t>dùng</a:t>
            </a:r>
            <a:endParaRPr lang="en-US" sz="1600" smtClean="0">
              <a:solidFill>
                <a:schemeClr val="tx1"/>
              </a:solidFill>
              <a:latin typeface="+mj-lt"/>
            </a:endParaRPr>
          </a:p>
          <a:p>
            <a:pPr algn="just">
              <a:buClrTx/>
              <a:buFont typeface="Arial" panose="020B0604020202020204" pitchFamily="34" charset="0"/>
              <a:buChar char="•"/>
            </a:pPr>
            <a:r>
              <a:rPr lang="vi-VN" sz="1600">
                <a:solidFill>
                  <a:schemeClr val="tx1"/>
                </a:solidFill>
                <a:latin typeface="+mj-lt"/>
              </a:rPr>
              <a:t>Nguồn tài liệu chưa được kiểm </a:t>
            </a:r>
            <a:r>
              <a:rPr lang="vi-VN" sz="1600" smtClean="0">
                <a:solidFill>
                  <a:schemeClr val="tx1"/>
                </a:solidFill>
                <a:latin typeface="+mj-lt"/>
              </a:rPr>
              <a:t>duyệt</a:t>
            </a:r>
            <a:endParaRPr lang="en-US" sz="1600" smtClean="0">
              <a:solidFill>
                <a:schemeClr val="tx1"/>
              </a:solidFill>
              <a:latin typeface="+mj-lt"/>
            </a:endParaRPr>
          </a:p>
          <a:p>
            <a:pPr algn="just">
              <a:buClrTx/>
              <a:buFont typeface="Arial" panose="020B0604020202020204" pitchFamily="34" charset="0"/>
              <a:buChar char="•"/>
            </a:pPr>
            <a:r>
              <a:rPr lang="vi-VN" sz="1600">
                <a:solidFill>
                  <a:schemeClr val="tx1"/>
                </a:solidFill>
                <a:latin typeface="+mj-lt"/>
              </a:rPr>
              <a:t>Vấn đề bảo mật: chức năng đăng nhập bằng Email và mật khẩu chưa xác thực được email từ đó sẽ bị </a:t>
            </a:r>
            <a:r>
              <a:rPr lang="vi-VN" sz="1600" smtClean="0">
                <a:solidFill>
                  <a:schemeClr val="tx1"/>
                </a:solidFill>
                <a:latin typeface="+mj-lt"/>
              </a:rPr>
              <a:t>spam</a:t>
            </a:r>
            <a:endParaRPr lang="en-US" sz="1600" smtClean="0">
              <a:solidFill>
                <a:schemeClr val="tx1"/>
              </a:solidFill>
              <a:latin typeface="+mj-lt"/>
            </a:endParaRPr>
          </a:p>
          <a:p>
            <a:pPr algn="just">
              <a:buClrTx/>
              <a:buFont typeface="Arial" panose="020B0604020202020204" pitchFamily="34" charset="0"/>
              <a:buChar char="•"/>
            </a:pPr>
            <a:r>
              <a:rPr lang="vi-VN" sz="1600">
                <a:solidFill>
                  <a:schemeClr val="tx1"/>
                </a:solidFill>
                <a:latin typeface="+mj-lt"/>
              </a:rPr>
              <a:t>Thiết kế không tối ưu cho tất cả thiết </a:t>
            </a:r>
            <a:r>
              <a:rPr lang="vi-VN" sz="1600" smtClean="0">
                <a:solidFill>
                  <a:schemeClr val="tx1"/>
                </a:solidFill>
                <a:latin typeface="+mj-lt"/>
              </a:rPr>
              <a:t>bị</a:t>
            </a:r>
            <a:endParaRPr lang="en-US" sz="1600" smtClean="0">
              <a:solidFill>
                <a:schemeClr val="tx1"/>
              </a:solidFill>
              <a:latin typeface="+mj-lt"/>
            </a:endParaRPr>
          </a:p>
          <a:p>
            <a:pPr algn="just">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Kho chứa tài liệu còn hạn chế</a:t>
            </a:r>
            <a:endPar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6"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8" name="TextBox 7"/>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988938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1000"/>
                                        <p:tgtEl>
                                          <p:spTgt spid="5">
                                            <p:txEl>
                                              <p:pRg st="0" end="0"/>
                                            </p:txEl>
                                          </p:spTgt>
                                        </p:tgtEl>
                                      </p:cBhvr>
                                    </p:animEffect>
                                    <p:anim calcmode="lin" valueType="num">
                                      <p:cBhvr>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animEffect transition="in" filter="fade">
                                      <p:cBhvr>
                                        <p:cTn id="21" dur="1000"/>
                                        <p:tgtEl>
                                          <p:spTgt spid="5">
                                            <p:txEl>
                                              <p:pRg st="1" end="1"/>
                                            </p:txEl>
                                          </p:spTgt>
                                        </p:tgtEl>
                                      </p:cBhvr>
                                    </p:animEffect>
                                    <p:anim calcmode="lin" valueType="num">
                                      <p:cBhvr>
                                        <p:cTn id="22"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
                                            <p:txEl>
                                              <p:pRg st="2" end="2"/>
                                            </p:txEl>
                                          </p:spTgt>
                                        </p:tgtEl>
                                        <p:attrNameLst>
                                          <p:attrName>style.visibility</p:attrName>
                                        </p:attrNameLst>
                                      </p:cBhvr>
                                      <p:to>
                                        <p:strVal val="visible"/>
                                      </p:to>
                                    </p:set>
                                    <p:animEffect transition="in" filter="fade">
                                      <p:cBhvr>
                                        <p:cTn id="28" dur="1000"/>
                                        <p:tgtEl>
                                          <p:spTgt spid="5">
                                            <p:txEl>
                                              <p:pRg st="2" end="2"/>
                                            </p:txEl>
                                          </p:spTgt>
                                        </p:tgtEl>
                                      </p:cBhvr>
                                    </p:animEffect>
                                    <p:anim calcmode="lin" valueType="num">
                                      <p:cBhvr>
                                        <p:cTn id="29"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5">
                                            <p:txEl>
                                              <p:pRg st="3" end="3"/>
                                            </p:txEl>
                                          </p:spTgt>
                                        </p:tgtEl>
                                        <p:attrNameLst>
                                          <p:attrName>style.visibility</p:attrName>
                                        </p:attrNameLst>
                                      </p:cBhvr>
                                      <p:to>
                                        <p:strVal val="visible"/>
                                      </p:to>
                                    </p:set>
                                    <p:animEffect transition="in" filter="fade">
                                      <p:cBhvr>
                                        <p:cTn id="35" dur="1000"/>
                                        <p:tgtEl>
                                          <p:spTgt spid="5">
                                            <p:txEl>
                                              <p:pRg st="3" end="3"/>
                                            </p:txEl>
                                          </p:spTgt>
                                        </p:tgtEl>
                                      </p:cBhvr>
                                    </p:animEffect>
                                    <p:anim calcmode="lin" valueType="num">
                                      <p:cBhvr>
                                        <p:cTn id="36"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5">
                                            <p:txEl>
                                              <p:pRg st="4" end="4"/>
                                            </p:txEl>
                                          </p:spTgt>
                                        </p:tgtEl>
                                        <p:attrNameLst>
                                          <p:attrName>style.visibility</p:attrName>
                                        </p:attrNameLst>
                                      </p:cBhvr>
                                      <p:to>
                                        <p:strVal val="visible"/>
                                      </p:to>
                                    </p:set>
                                    <p:animEffect transition="in" filter="fade">
                                      <p:cBhvr>
                                        <p:cTn id="42" dur="1000"/>
                                        <p:tgtEl>
                                          <p:spTgt spid="5">
                                            <p:txEl>
                                              <p:pRg st="4" end="4"/>
                                            </p:txEl>
                                          </p:spTgt>
                                        </p:tgtEl>
                                      </p:cBhvr>
                                    </p:animEffect>
                                    <p:anim calcmode="lin" valueType="num">
                                      <p:cBhvr>
                                        <p:cTn id="43"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5">
                                            <p:txEl>
                                              <p:pRg st="5" end="5"/>
                                            </p:txEl>
                                          </p:spTgt>
                                        </p:tgtEl>
                                        <p:attrNameLst>
                                          <p:attrName>style.visibility</p:attrName>
                                        </p:attrNameLst>
                                      </p:cBhvr>
                                      <p:to>
                                        <p:strVal val="visible"/>
                                      </p:to>
                                    </p:set>
                                    <p:animEffect transition="in" filter="fade">
                                      <p:cBhvr>
                                        <p:cTn id="49" dur="1000"/>
                                        <p:tgtEl>
                                          <p:spTgt spid="5">
                                            <p:txEl>
                                              <p:pRg st="5" end="5"/>
                                            </p:txEl>
                                          </p:spTgt>
                                        </p:tgtEl>
                                      </p:cBhvr>
                                    </p:animEffect>
                                    <p:anim calcmode="lin" valueType="num">
                                      <p:cBhvr>
                                        <p:cTn id="50"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5">
                                            <p:txEl>
                                              <p:pRg st="6" end="6"/>
                                            </p:txEl>
                                          </p:spTgt>
                                        </p:tgtEl>
                                        <p:attrNameLst>
                                          <p:attrName>style.visibility</p:attrName>
                                        </p:attrNameLst>
                                      </p:cBhvr>
                                      <p:to>
                                        <p:strVal val="visible"/>
                                      </p:to>
                                    </p:set>
                                    <p:animEffect transition="in" filter="fade">
                                      <p:cBhvr>
                                        <p:cTn id="56" dur="1000"/>
                                        <p:tgtEl>
                                          <p:spTgt spid="5">
                                            <p:txEl>
                                              <p:pRg st="6" end="6"/>
                                            </p:txEl>
                                          </p:spTgt>
                                        </p:tgtEl>
                                      </p:cBhvr>
                                    </p:animEffect>
                                    <p:anim calcmode="lin" valueType="num">
                                      <p:cBhvr>
                                        <p:cTn id="57"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nodeType="clickEffect">
                                  <p:stCondLst>
                                    <p:cond delay="0"/>
                                  </p:stCondLst>
                                  <p:childTnLst>
                                    <p:set>
                                      <p:cBhvr>
                                        <p:cTn id="62" dur="1" fill="hold">
                                          <p:stCondLst>
                                            <p:cond delay="0"/>
                                          </p:stCondLst>
                                        </p:cTn>
                                        <p:tgtEl>
                                          <p:spTgt spid="5">
                                            <p:txEl>
                                              <p:pRg st="7" end="7"/>
                                            </p:txEl>
                                          </p:spTgt>
                                        </p:tgtEl>
                                        <p:attrNameLst>
                                          <p:attrName>style.visibility</p:attrName>
                                        </p:attrNameLst>
                                      </p:cBhvr>
                                      <p:to>
                                        <p:strVal val="visible"/>
                                      </p:to>
                                    </p:set>
                                    <p:animEffect transition="in" filter="fade">
                                      <p:cBhvr>
                                        <p:cTn id="63" dur="1000"/>
                                        <p:tgtEl>
                                          <p:spTgt spid="5">
                                            <p:txEl>
                                              <p:pRg st="7" end="7"/>
                                            </p:txEl>
                                          </p:spTgt>
                                        </p:tgtEl>
                                      </p:cBhvr>
                                    </p:animEffect>
                                    <p:anim calcmode="lin" valueType="num">
                                      <p:cBhvr>
                                        <p:cTn id="64" dur="1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65" dur="1000" fill="hold"/>
                                        <p:tgtEl>
                                          <p:spTgt spid="5">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nodeType="clickEffect">
                                  <p:stCondLst>
                                    <p:cond delay="0"/>
                                  </p:stCondLst>
                                  <p:childTnLst>
                                    <p:set>
                                      <p:cBhvr>
                                        <p:cTn id="69" dur="1" fill="hold">
                                          <p:stCondLst>
                                            <p:cond delay="0"/>
                                          </p:stCondLst>
                                        </p:cTn>
                                        <p:tgtEl>
                                          <p:spTgt spid="5">
                                            <p:txEl>
                                              <p:pRg st="8" end="8"/>
                                            </p:txEl>
                                          </p:spTgt>
                                        </p:tgtEl>
                                        <p:attrNameLst>
                                          <p:attrName>style.visibility</p:attrName>
                                        </p:attrNameLst>
                                      </p:cBhvr>
                                      <p:to>
                                        <p:strVal val="visible"/>
                                      </p:to>
                                    </p:set>
                                    <p:animEffect transition="in" filter="fade">
                                      <p:cBhvr>
                                        <p:cTn id="70" dur="1000"/>
                                        <p:tgtEl>
                                          <p:spTgt spid="5">
                                            <p:txEl>
                                              <p:pRg st="8" end="8"/>
                                            </p:txEl>
                                          </p:spTgt>
                                        </p:tgtEl>
                                      </p:cBhvr>
                                    </p:animEffect>
                                    <p:anim calcmode="lin" valueType="num">
                                      <p:cBhvr>
                                        <p:cTn id="71" dur="1000" fill="hold"/>
                                        <p:tgtEl>
                                          <p:spTgt spid="5">
                                            <p:txEl>
                                              <p:pRg st="8" end="8"/>
                                            </p:txEl>
                                          </p:spTgt>
                                        </p:tgtEl>
                                        <p:attrNameLst>
                                          <p:attrName>ppt_x</p:attrName>
                                        </p:attrNameLst>
                                      </p:cBhvr>
                                      <p:tavLst>
                                        <p:tav tm="0">
                                          <p:val>
                                            <p:strVal val="#ppt_x"/>
                                          </p:val>
                                        </p:tav>
                                        <p:tav tm="100000">
                                          <p:val>
                                            <p:strVal val="#ppt_x"/>
                                          </p:val>
                                        </p:tav>
                                      </p:tavLst>
                                    </p:anim>
                                    <p:anim calcmode="lin" valueType="num">
                                      <p:cBhvr>
                                        <p:cTn id="72" dur="1000" fill="hold"/>
                                        <p:tgtEl>
                                          <p:spTgt spid="5">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nodeType="clickEffect">
                                  <p:stCondLst>
                                    <p:cond delay="0"/>
                                  </p:stCondLst>
                                  <p:childTnLst>
                                    <p:set>
                                      <p:cBhvr>
                                        <p:cTn id="76" dur="1" fill="hold">
                                          <p:stCondLst>
                                            <p:cond delay="0"/>
                                          </p:stCondLst>
                                        </p:cTn>
                                        <p:tgtEl>
                                          <p:spTgt spid="5">
                                            <p:txEl>
                                              <p:pRg st="9" end="9"/>
                                            </p:txEl>
                                          </p:spTgt>
                                        </p:tgtEl>
                                        <p:attrNameLst>
                                          <p:attrName>style.visibility</p:attrName>
                                        </p:attrNameLst>
                                      </p:cBhvr>
                                      <p:to>
                                        <p:strVal val="visible"/>
                                      </p:to>
                                    </p:set>
                                    <p:animEffect transition="in" filter="fade">
                                      <p:cBhvr>
                                        <p:cTn id="77" dur="1000"/>
                                        <p:tgtEl>
                                          <p:spTgt spid="5">
                                            <p:txEl>
                                              <p:pRg st="9" end="9"/>
                                            </p:txEl>
                                          </p:spTgt>
                                        </p:tgtEl>
                                      </p:cBhvr>
                                    </p:animEffect>
                                    <p:anim calcmode="lin" valueType="num">
                                      <p:cBhvr>
                                        <p:cTn id="78" dur="1000" fill="hold"/>
                                        <p:tgtEl>
                                          <p:spTgt spid="5">
                                            <p:txEl>
                                              <p:pRg st="9" end="9"/>
                                            </p:txEl>
                                          </p:spTgt>
                                        </p:tgtEl>
                                        <p:attrNameLst>
                                          <p:attrName>ppt_x</p:attrName>
                                        </p:attrNameLst>
                                      </p:cBhvr>
                                      <p:tavLst>
                                        <p:tav tm="0">
                                          <p:val>
                                            <p:strVal val="#ppt_x"/>
                                          </p:val>
                                        </p:tav>
                                        <p:tav tm="100000">
                                          <p:val>
                                            <p:strVal val="#ppt_x"/>
                                          </p:val>
                                        </p:tav>
                                      </p:tavLst>
                                    </p:anim>
                                    <p:anim calcmode="lin" valueType="num">
                                      <p:cBhvr>
                                        <p:cTn id="79" dur="1000" fill="hold"/>
                                        <p:tgtEl>
                                          <p:spTgt spid="5">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nodeType="clickEffect">
                                  <p:stCondLst>
                                    <p:cond delay="0"/>
                                  </p:stCondLst>
                                  <p:childTnLst>
                                    <p:set>
                                      <p:cBhvr>
                                        <p:cTn id="83" dur="1" fill="hold">
                                          <p:stCondLst>
                                            <p:cond delay="0"/>
                                          </p:stCondLst>
                                        </p:cTn>
                                        <p:tgtEl>
                                          <p:spTgt spid="5">
                                            <p:txEl>
                                              <p:pRg st="10" end="10"/>
                                            </p:txEl>
                                          </p:spTgt>
                                        </p:tgtEl>
                                        <p:attrNameLst>
                                          <p:attrName>style.visibility</p:attrName>
                                        </p:attrNameLst>
                                      </p:cBhvr>
                                      <p:to>
                                        <p:strVal val="visible"/>
                                      </p:to>
                                    </p:set>
                                    <p:animEffect transition="in" filter="fade">
                                      <p:cBhvr>
                                        <p:cTn id="84" dur="1000"/>
                                        <p:tgtEl>
                                          <p:spTgt spid="5">
                                            <p:txEl>
                                              <p:pRg st="10" end="10"/>
                                            </p:txEl>
                                          </p:spTgt>
                                        </p:tgtEl>
                                      </p:cBhvr>
                                    </p:animEffect>
                                    <p:anim calcmode="lin" valueType="num">
                                      <p:cBhvr>
                                        <p:cTn id="85" dur="1000" fill="hold"/>
                                        <p:tgtEl>
                                          <p:spTgt spid="5">
                                            <p:txEl>
                                              <p:pRg st="10" end="10"/>
                                            </p:txEl>
                                          </p:spTgt>
                                        </p:tgtEl>
                                        <p:attrNameLst>
                                          <p:attrName>ppt_x</p:attrName>
                                        </p:attrNameLst>
                                      </p:cBhvr>
                                      <p:tavLst>
                                        <p:tav tm="0">
                                          <p:val>
                                            <p:strVal val="#ppt_x"/>
                                          </p:val>
                                        </p:tav>
                                        <p:tav tm="100000">
                                          <p:val>
                                            <p:strVal val="#ppt_x"/>
                                          </p:val>
                                        </p:tav>
                                      </p:tavLst>
                                    </p:anim>
                                    <p:anim calcmode="lin" valueType="num">
                                      <p:cBhvr>
                                        <p:cTn id="86" dur="1000" fill="hold"/>
                                        <p:tgtEl>
                                          <p:spTgt spid="5">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5">
                                            <p:txEl>
                                              <p:pRg st="11" end="11"/>
                                            </p:txEl>
                                          </p:spTgt>
                                        </p:tgtEl>
                                        <p:attrNameLst>
                                          <p:attrName>style.visibility</p:attrName>
                                        </p:attrNameLst>
                                      </p:cBhvr>
                                      <p:to>
                                        <p:strVal val="visible"/>
                                      </p:to>
                                    </p:set>
                                    <p:anim calcmode="lin" valueType="num">
                                      <p:cBhvr additive="base">
                                        <p:cTn id="91" dur="500" fill="hold"/>
                                        <p:tgtEl>
                                          <p:spTgt spid="5">
                                            <p:txEl>
                                              <p:pRg st="11" end="11"/>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5">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6" name="TextBox 5"/>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7" name="Title 6"/>
          <p:cNvSpPr>
            <a:spLocks noGrp="1"/>
          </p:cNvSpPr>
          <p:nvPr>
            <p:ph type="title"/>
          </p:nvPr>
        </p:nvSpPr>
        <p:spPr>
          <a:xfrm>
            <a:off x="819151" y="1484663"/>
            <a:ext cx="4048124" cy="762519"/>
          </a:xfrm>
        </p:spPr>
        <p:txBody>
          <a:bodyPr>
            <a:normAutofit/>
          </a:bodyPr>
          <a:lstStyle/>
          <a:p>
            <a:r>
              <a:rPr lang="en-US"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NỘI DUNG ĐỒ ÁN</a:t>
            </a:r>
            <a:endParaRPr lang="en-US">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7"/>
          <p:cNvSpPr>
            <a:spLocks noGrp="1"/>
          </p:cNvSpPr>
          <p:nvPr>
            <p:ph idx="1"/>
          </p:nvPr>
        </p:nvSpPr>
        <p:spPr>
          <a:xfrm>
            <a:off x="819151" y="2339456"/>
            <a:ext cx="8477249" cy="3508894"/>
          </a:xfrm>
        </p:spPr>
        <p:txBody>
          <a:bodyPr>
            <a:normAutofit fontScale="77500" lnSpcReduction="20000"/>
          </a:bodyPr>
          <a:lstStyle/>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Lý </a:t>
            </a: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do chọn đề tài, mục tiêu nghiên cứu</a:t>
            </a: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Cơ </a:t>
            </a: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sở lý thuyết</a:t>
            </a: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Mô </a:t>
            </a: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tả đề </a:t>
            </a: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tài</a:t>
            </a: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Sử dụng Firebase để thiết kế chức năng đăng ký đăng nhập</a:t>
            </a:r>
          </a:p>
          <a:p>
            <a:pPr marL="514350" indent="-514350">
              <a:buClrTx/>
              <a:buFont typeface="+mj-lt"/>
              <a:buAutoNum type="arabicPeriod"/>
            </a:pP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Sử dụng Firebase để thiết kế chức năng đăng </a:t>
            </a: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tải tài liệu</a:t>
            </a:r>
            <a:endParaRPr lang="en-US" sz="28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Kết </a:t>
            </a: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quả đạt </a:t>
            </a: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được</a:t>
            </a:r>
            <a:endParaRPr lang="en-US" sz="28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Hướng </a:t>
            </a: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phát triển</a:t>
            </a: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Kết luận</a:t>
            </a:r>
            <a:endParaRPr lang="en-US" sz="280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721607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1000"/>
                                        <p:tgtEl>
                                          <p:spTgt spid="8">
                                            <p:txEl>
                                              <p:pRg st="1" end="1"/>
                                            </p:txEl>
                                          </p:spTgt>
                                        </p:tgtEl>
                                      </p:cBhvr>
                                    </p:animEffect>
                                    <p:anim calcmode="lin" valueType="num">
                                      <p:cBhvr>
                                        <p:cTn id="22"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8">
                                            <p:txEl>
                                              <p:pRg st="2" end="2"/>
                                            </p:txEl>
                                          </p:spTgt>
                                        </p:tgtEl>
                                        <p:attrNameLst>
                                          <p:attrName>style.visibility</p:attrName>
                                        </p:attrNameLst>
                                      </p:cBhvr>
                                      <p:to>
                                        <p:strVal val="visible"/>
                                      </p:to>
                                    </p:set>
                                    <p:animEffect transition="in" filter="fade">
                                      <p:cBhvr>
                                        <p:cTn id="28" dur="1000"/>
                                        <p:tgtEl>
                                          <p:spTgt spid="8">
                                            <p:txEl>
                                              <p:pRg st="2" end="2"/>
                                            </p:txEl>
                                          </p:spTgt>
                                        </p:tgtEl>
                                      </p:cBhvr>
                                    </p:animEffect>
                                    <p:anim calcmode="lin" valueType="num">
                                      <p:cBhvr>
                                        <p:cTn id="29"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8">
                                            <p:txEl>
                                              <p:pRg st="3" end="3"/>
                                            </p:txEl>
                                          </p:spTgt>
                                        </p:tgtEl>
                                        <p:attrNameLst>
                                          <p:attrName>style.visibility</p:attrName>
                                        </p:attrNameLst>
                                      </p:cBhvr>
                                      <p:to>
                                        <p:strVal val="visible"/>
                                      </p:to>
                                    </p:set>
                                    <p:animEffect transition="in" filter="fade">
                                      <p:cBhvr>
                                        <p:cTn id="35" dur="1000"/>
                                        <p:tgtEl>
                                          <p:spTgt spid="8">
                                            <p:txEl>
                                              <p:pRg st="3" end="3"/>
                                            </p:txEl>
                                          </p:spTgt>
                                        </p:tgtEl>
                                      </p:cBhvr>
                                    </p:animEffect>
                                    <p:anim calcmode="lin" valueType="num">
                                      <p:cBhvr>
                                        <p:cTn id="36"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8">
                                            <p:txEl>
                                              <p:pRg st="4" end="4"/>
                                            </p:txEl>
                                          </p:spTgt>
                                        </p:tgtEl>
                                        <p:attrNameLst>
                                          <p:attrName>style.visibility</p:attrName>
                                        </p:attrNameLst>
                                      </p:cBhvr>
                                      <p:to>
                                        <p:strVal val="visible"/>
                                      </p:to>
                                    </p:set>
                                    <p:animEffect transition="in" filter="fade">
                                      <p:cBhvr>
                                        <p:cTn id="42" dur="1000"/>
                                        <p:tgtEl>
                                          <p:spTgt spid="8">
                                            <p:txEl>
                                              <p:pRg st="4" end="4"/>
                                            </p:txEl>
                                          </p:spTgt>
                                        </p:tgtEl>
                                      </p:cBhvr>
                                    </p:animEffect>
                                    <p:anim calcmode="lin" valueType="num">
                                      <p:cBhvr>
                                        <p:cTn id="43"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8">
                                            <p:txEl>
                                              <p:pRg st="5" end="5"/>
                                            </p:txEl>
                                          </p:spTgt>
                                        </p:tgtEl>
                                        <p:attrNameLst>
                                          <p:attrName>style.visibility</p:attrName>
                                        </p:attrNameLst>
                                      </p:cBhvr>
                                      <p:to>
                                        <p:strVal val="visible"/>
                                      </p:to>
                                    </p:set>
                                    <p:animEffect transition="in" filter="fade">
                                      <p:cBhvr>
                                        <p:cTn id="49" dur="1000"/>
                                        <p:tgtEl>
                                          <p:spTgt spid="8">
                                            <p:txEl>
                                              <p:pRg st="5" end="5"/>
                                            </p:txEl>
                                          </p:spTgt>
                                        </p:tgtEl>
                                      </p:cBhvr>
                                    </p:animEffect>
                                    <p:anim calcmode="lin" valueType="num">
                                      <p:cBhvr>
                                        <p:cTn id="50" dur="1000" fill="hold"/>
                                        <p:tgtEl>
                                          <p:spTgt spid="8">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8">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8">
                                            <p:txEl>
                                              <p:pRg st="6" end="6"/>
                                            </p:txEl>
                                          </p:spTgt>
                                        </p:tgtEl>
                                        <p:attrNameLst>
                                          <p:attrName>style.visibility</p:attrName>
                                        </p:attrNameLst>
                                      </p:cBhvr>
                                      <p:to>
                                        <p:strVal val="visible"/>
                                      </p:to>
                                    </p:set>
                                    <p:animEffect transition="in" filter="fade">
                                      <p:cBhvr>
                                        <p:cTn id="56" dur="1000"/>
                                        <p:tgtEl>
                                          <p:spTgt spid="8">
                                            <p:txEl>
                                              <p:pRg st="6" end="6"/>
                                            </p:txEl>
                                          </p:spTgt>
                                        </p:tgtEl>
                                      </p:cBhvr>
                                    </p:animEffect>
                                    <p:anim calcmode="lin" valueType="num">
                                      <p:cBhvr>
                                        <p:cTn id="57" dur="1000" fill="hold"/>
                                        <p:tgtEl>
                                          <p:spTgt spid="8">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8">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8">
                                            <p:txEl>
                                              <p:pRg st="7" end="7"/>
                                            </p:txEl>
                                          </p:spTgt>
                                        </p:tgtEl>
                                        <p:attrNameLst>
                                          <p:attrName>style.visibility</p:attrName>
                                        </p:attrNameLst>
                                      </p:cBhvr>
                                      <p:to>
                                        <p:strVal val="visible"/>
                                      </p:to>
                                    </p:set>
                                    <p:animEffect transition="in" filter="fade">
                                      <p:cBhvr>
                                        <p:cTn id="63" dur="1000"/>
                                        <p:tgtEl>
                                          <p:spTgt spid="8">
                                            <p:txEl>
                                              <p:pRg st="7" end="7"/>
                                            </p:txEl>
                                          </p:spTgt>
                                        </p:tgtEl>
                                      </p:cBhvr>
                                    </p:animEffect>
                                    <p:anim calcmode="lin" valueType="num">
                                      <p:cBhvr>
                                        <p:cTn id="64" dur="1000" fill="hold"/>
                                        <p:tgtEl>
                                          <p:spTgt spid="8">
                                            <p:txEl>
                                              <p:pRg st="7" end="7"/>
                                            </p:txEl>
                                          </p:spTgt>
                                        </p:tgtEl>
                                        <p:attrNameLst>
                                          <p:attrName>ppt_x</p:attrName>
                                        </p:attrNameLst>
                                      </p:cBhvr>
                                      <p:tavLst>
                                        <p:tav tm="0">
                                          <p:val>
                                            <p:strVal val="#ppt_x"/>
                                          </p:val>
                                        </p:tav>
                                        <p:tav tm="100000">
                                          <p:val>
                                            <p:strVal val="#ppt_x"/>
                                          </p:val>
                                        </p:tav>
                                      </p:tavLst>
                                    </p:anim>
                                    <p:anim calcmode="lin" valueType="num">
                                      <p:cBhvr>
                                        <p:cTn id="65" dur="1000" fill="hold"/>
                                        <p:tgtEl>
                                          <p:spTgt spid="8">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2795451"/>
            <a:ext cx="10467703" cy="1631216"/>
          </a:xfrm>
          <a:prstGeom prst="rect">
            <a:avLst/>
          </a:prstGeom>
          <a:noFill/>
        </p:spPr>
        <p:txBody>
          <a:bodyPr wrap="square" rtlCol="0">
            <a:spAutoFit/>
          </a:bodyPr>
          <a:lstStyle/>
          <a:p>
            <a:pPr algn="ctr"/>
            <a:r>
              <a:rPr lang="en-US" sz="5000" smtClean="0">
                <a:latin typeface="Tahoma" panose="020B0604030504040204" pitchFamily="34" charset="0"/>
                <a:ea typeface="Tahoma" panose="020B0604030504040204" pitchFamily="34" charset="0"/>
                <a:cs typeface="Tahoma" panose="020B0604030504040204" pitchFamily="34" charset="0"/>
              </a:rPr>
              <a:t>CẢM ƠN QUÝ THẦY CÔ VÀ CÁC BẠN </a:t>
            </a:r>
          </a:p>
          <a:p>
            <a:pPr algn="ctr"/>
            <a:r>
              <a:rPr lang="en-US" sz="5000" smtClean="0">
                <a:latin typeface="Tahoma" panose="020B0604030504040204" pitchFamily="34" charset="0"/>
                <a:ea typeface="Tahoma" panose="020B0604030504040204" pitchFamily="34" charset="0"/>
                <a:cs typeface="Tahoma" panose="020B0604030504040204" pitchFamily="34" charset="0"/>
              </a:rPr>
              <a:t>ĐÃ LẮNG NGHE!</a:t>
            </a:r>
            <a:endParaRPr lang="en-US" sz="50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345843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763" y="905292"/>
            <a:ext cx="5850684"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1.	LÍ DO CHỌN ĐỀ TÀI, MỤC TIÊU NGHIÊN CỨU</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639763" y="1440487"/>
            <a:ext cx="8596668" cy="5417513"/>
          </a:xfrm>
        </p:spPr>
        <p:txBody>
          <a:bodyPr>
            <a:normAutofit/>
          </a:bodyPr>
          <a:lstStyle/>
          <a:p>
            <a:pPr marL="0" indent="0">
              <a:buNone/>
            </a:pPr>
            <a:r>
              <a:rPr lang="en-US" i="1" err="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Lí</a:t>
            </a: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do </a:t>
            </a:r>
            <a:r>
              <a:rPr lang="en-US" i="1" err="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chọn</a:t>
            </a: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r>
              <a:rPr lang="en-US" i="1" err="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đề</a:t>
            </a: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tài</a:t>
            </a:r>
          </a:p>
          <a:p>
            <a:pPr marL="0" indent="0" algn="just">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Trong thời đại 4.0, công nghệ thông tin đang thay đổi cách con người học tập và tiếp cận tri thức. Học trực tuyến, chia sẻ tài liệu và xây dựng cộng đồng học tập đã trở thành xu hướng phổ biến, đặc biệt đối với học sinh, sinh viên và những người tự học. Tuy nhiên, thực tế hiện nay vẫn tồn tại những khó khăn trong việc tìm kiếm nguồn tài liệu học tập chất lượng, phù hợp với nhu cầu cá nhân. Đây chính là động lực để tôi quyết định lựa chọn đề tài “Thiết kế front-end cho website giới thiệu và chia sẻ tài liệu học tập” – một nền tảng trực tuyến giới thiệu và chia sẻ tài liệu học tập</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marL="0" indent="0" algn="just">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Mục tiêu nghiên cứu</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Đáp ứng nhu cầu tìm kiếm tài liệu học tập một cách nhanh chóng và chính xác.</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Cung cấp nguồn tài liệu học tập phong phú và chất lượng.</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Tạo không gian học tập thân thiện và dễ sử dụng.</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Hỗ trợ học tập đa dạng đối tượng người dùng.</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Tạo cơ hội kết nối và tương tác giữa các người dùng.</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Góp phần nâng cao hiệu quả học tập.</a:t>
            </a:r>
          </a:p>
          <a:p>
            <a:pPr algn="just">
              <a:buClrTx/>
              <a:buFont typeface="+mj-lt"/>
              <a:buAutoNum type="arabicPeriod"/>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4"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6" name="TextBox 5"/>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442344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3">
                                            <p:txEl>
                                              <p:pRg st="6" end="6"/>
                                            </p:txEl>
                                          </p:spTgt>
                                        </p:tgtEl>
                                        <p:attrNameLst>
                                          <p:attrName>style.visibility</p:attrName>
                                        </p:attrNameLst>
                                      </p:cBhvr>
                                      <p:to>
                                        <p:strVal val="visible"/>
                                      </p:to>
                                    </p:set>
                                    <p:animEffect transition="in" filter="fade">
                                      <p:cBhvr>
                                        <p:cTn id="54" dur="1000"/>
                                        <p:tgtEl>
                                          <p:spTgt spid="3">
                                            <p:txEl>
                                              <p:pRg st="6" end="6"/>
                                            </p:txEl>
                                          </p:spTgt>
                                        </p:tgtEl>
                                      </p:cBhvr>
                                    </p:animEffect>
                                    <p:anim calcmode="lin" valueType="num">
                                      <p:cBhvr>
                                        <p:cTn id="5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3">
                                            <p:txEl>
                                              <p:pRg st="7" end="7"/>
                                            </p:txEl>
                                          </p:spTgt>
                                        </p:tgtEl>
                                        <p:attrNameLst>
                                          <p:attrName>style.visibility</p:attrName>
                                        </p:attrNameLst>
                                      </p:cBhvr>
                                      <p:to>
                                        <p:strVal val="visible"/>
                                      </p:to>
                                    </p:set>
                                    <p:animEffect transition="in" filter="fade">
                                      <p:cBhvr>
                                        <p:cTn id="61" dur="1000"/>
                                        <p:tgtEl>
                                          <p:spTgt spid="3">
                                            <p:txEl>
                                              <p:pRg st="7" end="7"/>
                                            </p:txEl>
                                          </p:spTgt>
                                        </p:tgtEl>
                                      </p:cBhvr>
                                    </p:animEffect>
                                    <p:anim calcmode="lin" valueType="num">
                                      <p:cBhvr>
                                        <p:cTn id="62"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3"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ntr" presetSubtype="0" fill="hold" grpId="0" nodeType="clickEffect">
                                  <p:stCondLst>
                                    <p:cond delay="0"/>
                                  </p:stCondLst>
                                  <p:childTnLst>
                                    <p:set>
                                      <p:cBhvr>
                                        <p:cTn id="67" dur="1" fill="hold">
                                          <p:stCondLst>
                                            <p:cond delay="0"/>
                                          </p:stCondLst>
                                        </p:cTn>
                                        <p:tgtEl>
                                          <p:spTgt spid="3">
                                            <p:txEl>
                                              <p:pRg st="8" end="8"/>
                                            </p:txEl>
                                          </p:spTgt>
                                        </p:tgtEl>
                                        <p:attrNameLst>
                                          <p:attrName>style.visibility</p:attrName>
                                        </p:attrNameLst>
                                      </p:cBhvr>
                                      <p:to>
                                        <p:strVal val="visible"/>
                                      </p:to>
                                    </p:set>
                                    <p:animEffect transition="in" filter="fade">
                                      <p:cBhvr>
                                        <p:cTn id="68" dur="1000"/>
                                        <p:tgtEl>
                                          <p:spTgt spid="3">
                                            <p:txEl>
                                              <p:pRg st="8" end="8"/>
                                            </p:txEl>
                                          </p:spTgt>
                                        </p:tgtEl>
                                      </p:cBhvr>
                                    </p:animEffect>
                                    <p:anim calcmode="lin" valueType="num">
                                      <p:cBhvr>
                                        <p:cTn id="69"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70"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639764" y="905293"/>
            <a:ext cx="3120570" cy="442922"/>
          </a:xfrm>
        </p:spPr>
        <p:txBody>
          <a:bodyPr>
            <a:normAutofit/>
          </a:bodyPr>
          <a:lstStyle/>
          <a:p>
            <a:r>
              <a:rPr lang="en-US" sz="22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2.  CƠ SỞ LÝ THUYẾT</a:t>
            </a:r>
            <a:endParaRPr lang="en-US" sz="22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0" name="Content Placeholder 2"/>
          <p:cNvSpPr>
            <a:spLocks noGrp="1"/>
          </p:cNvSpPr>
          <p:nvPr>
            <p:ph idx="1"/>
          </p:nvPr>
        </p:nvSpPr>
        <p:spPr>
          <a:xfrm>
            <a:off x="639763" y="1440487"/>
            <a:ext cx="8596668" cy="5417513"/>
          </a:xfrm>
        </p:spPr>
        <p:txBody>
          <a:bodyPr>
            <a:normAutofit/>
          </a:bodyPr>
          <a:lstStyle/>
          <a:p>
            <a:pPr algn="just">
              <a:lnSpc>
                <a:spcPct val="200000"/>
              </a:lnSpc>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HTML</a:t>
            </a:r>
          </a:p>
          <a:p>
            <a:pPr algn="just">
              <a:lnSpc>
                <a:spcPct val="200000"/>
              </a:lnSpc>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CSS</a:t>
            </a:r>
          </a:p>
          <a:p>
            <a:pPr algn="just">
              <a:lnSpc>
                <a:spcPct val="200000"/>
              </a:lnSpc>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JAVASCRIPT</a:t>
            </a:r>
          </a:p>
          <a:p>
            <a:pPr algn="just">
              <a:lnSpc>
                <a:spcPct val="200000"/>
              </a:lnSpc>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FIREBASE</a:t>
            </a:r>
            <a:endParaRPr lang="en-US" smtClean="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11"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13" name="TextBox 12"/>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HTML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6404" y="4315341"/>
            <a:ext cx="1428160" cy="142816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ile:CSS3 logo and wordmark.svg - Wikipedia"/>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48778" y="4312700"/>
            <a:ext cx="1011556" cy="142816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 xmlns:a16="http://schemas.microsoft.com/office/drawing/2014/main" id="{101EFF71-2EFD-C4CF-7A50-6FB560DB98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4548" y="4315341"/>
            <a:ext cx="1315864" cy="1425519"/>
          </a:xfrm>
          <a:prstGeom prst="rect">
            <a:avLst/>
          </a:prstGeom>
        </p:spPr>
      </p:pic>
      <p:pic>
        <p:nvPicPr>
          <p:cNvPr id="1036" name="Picture 12" descr="Firebase Brand Guidelines"/>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880662" y="4312700"/>
            <a:ext cx="1425519" cy="14255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6438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639763" y="905292"/>
            <a:ext cx="5850684"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3.	MÔ TẢ ĐỀ TÀI</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6" name="Content Placeholder 2"/>
          <p:cNvSpPr>
            <a:spLocks noGrp="1"/>
          </p:cNvSpPr>
          <p:nvPr>
            <p:ph idx="1"/>
          </p:nvPr>
        </p:nvSpPr>
        <p:spPr>
          <a:xfrm>
            <a:off x="639763" y="1440487"/>
            <a:ext cx="8596668" cy="5417513"/>
          </a:xfrm>
        </p:spPr>
        <p:txBody>
          <a:bodyPr>
            <a:normAutofit/>
          </a:bodyPr>
          <a:lstStyle/>
          <a:p>
            <a:pPr marL="0" indent="0" algn="just">
              <a:buClrTx/>
              <a:buNone/>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Website được xây dựng nhằm cung cấp các tài liệu học tập đa dạng, chất lượng cao, giúp người dùng tiếp cận kiến thức một cách nhanh chóng và tiện lợi. Website này bao gồm các trang chính như trang chủ, danh mục tài liệu, trang chi tiết tài liệu, tin tức, trang đăng tải tài liệu.</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chủ: được thiết kế để hiển thị các tài liệu nổi bật, những tài liệu có lượt xem và độ tương tác của người dùng cao qua việc đánh giá, thích và chia sẻ tài liệu.</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Danh mục tài liệu: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là một menu tài liệu gồm các lĩnh vực như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toán, lập trình</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dữ liệu</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kiến trúc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máy tính và một số tài liệu khác</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chi tiết tài liệu: được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thiết kế với mục tiêu cung cấp thông tin chi tiết như tên tài liệu, mô tả,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tệp tài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liệu môn học, video học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thuật và phần đánh giá tài liệu nhằm tăng tính tương tác và chất lượng của tài liệu học tập.</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tin tức: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là nơi cập nhật các thông tin chính xác và hữu ích liên quan đến tài liệu học tập, giáo dục, công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nghệ, AI, …</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tải tài liệu: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là nơi người dùng có thể chia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sẻ tài liệu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của mình với cộng đồng học tập</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ký: sử dụng email và mật khẩu để đăng ký.</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nhập: sử dụng email và mật khẩu để đăng nhập hoặc có thể đăng nhập bằng tài khoản Google.</a:t>
            </a: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algn="just">
              <a:buClrTx/>
              <a:buFont typeface="Arial" panose="020B0604020202020204" pitchFamily="34" charset="0"/>
              <a:buChar char="•"/>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7"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940588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1000"/>
                                        <p:tgtEl>
                                          <p:spTgt spid="6">
                                            <p:txEl>
                                              <p:pRg st="0" end="0"/>
                                            </p:txEl>
                                          </p:spTgt>
                                        </p:tgtEl>
                                      </p:cBhvr>
                                    </p:animEffect>
                                    <p:anim calcmode="lin" valueType="num">
                                      <p:cBhvr>
                                        <p:cTn id="15"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1" end="1"/>
                                            </p:txEl>
                                          </p:spTgt>
                                        </p:tgtEl>
                                        <p:attrNameLst>
                                          <p:attrName>style.visibility</p:attrName>
                                        </p:attrNameLst>
                                      </p:cBhvr>
                                      <p:to>
                                        <p:strVal val="visible"/>
                                      </p:to>
                                    </p:set>
                                    <p:animEffect transition="in" filter="fade">
                                      <p:cBhvr>
                                        <p:cTn id="21" dur="1000"/>
                                        <p:tgtEl>
                                          <p:spTgt spid="6">
                                            <p:txEl>
                                              <p:pRg st="1" end="1"/>
                                            </p:txEl>
                                          </p:spTgt>
                                        </p:tgtEl>
                                      </p:cBhvr>
                                    </p:animEffect>
                                    <p:anim calcmode="lin" valueType="num">
                                      <p:cBhvr>
                                        <p:cTn id="22"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txEl>
                                              <p:pRg st="2" end="2"/>
                                            </p:txEl>
                                          </p:spTgt>
                                        </p:tgtEl>
                                        <p:attrNameLst>
                                          <p:attrName>style.visibility</p:attrName>
                                        </p:attrNameLst>
                                      </p:cBhvr>
                                      <p:to>
                                        <p:strVal val="visible"/>
                                      </p:to>
                                    </p:set>
                                    <p:animEffect transition="in" filter="fade">
                                      <p:cBhvr>
                                        <p:cTn id="28" dur="1000"/>
                                        <p:tgtEl>
                                          <p:spTgt spid="6">
                                            <p:txEl>
                                              <p:pRg st="2" end="2"/>
                                            </p:txEl>
                                          </p:spTgt>
                                        </p:tgtEl>
                                      </p:cBhvr>
                                    </p:animEffect>
                                    <p:anim calcmode="lin" valueType="num">
                                      <p:cBhvr>
                                        <p:cTn id="29"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
                                            <p:txEl>
                                              <p:pRg st="3" end="3"/>
                                            </p:txEl>
                                          </p:spTgt>
                                        </p:tgtEl>
                                        <p:attrNameLst>
                                          <p:attrName>style.visibility</p:attrName>
                                        </p:attrNameLst>
                                      </p:cBhvr>
                                      <p:to>
                                        <p:strVal val="visible"/>
                                      </p:to>
                                    </p:set>
                                    <p:animEffect transition="in" filter="fade">
                                      <p:cBhvr>
                                        <p:cTn id="35" dur="1000"/>
                                        <p:tgtEl>
                                          <p:spTgt spid="6">
                                            <p:txEl>
                                              <p:pRg st="3" end="3"/>
                                            </p:txEl>
                                          </p:spTgt>
                                        </p:tgtEl>
                                      </p:cBhvr>
                                    </p:animEffect>
                                    <p:anim calcmode="lin" valueType="num">
                                      <p:cBhvr>
                                        <p:cTn id="36"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6">
                                            <p:txEl>
                                              <p:pRg st="4" end="4"/>
                                            </p:txEl>
                                          </p:spTgt>
                                        </p:tgtEl>
                                        <p:attrNameLst>
                                          <p:attrName>style.visibility</p:attrName>
                                        </p:attrNameLst>
                                      </p:cBhvr>
                                      <p:to>
                                        <p:strVal val="visible"/>
                                      </p:to>
                                    </p:set>
                                    <p:animEffect transition="in" filter="fade">
                                      <p:cBhvr>
                                        <p:cTn id="42" dur="1000"/>
                                        <p:tgtEl>
                                          <p:spTgt spid="6">
                                            <p:txEl>
                                              <p:pRg st="4" end="4"/>
                                            </p:txEl>
                                          </p:spTgt>
                                        </p:tgtEl>
                                      </p:cBhvr>
                                    </p:animEffect>
                                    <p:anim calcmode="lin" valueType="num">
                                      <p:cBhvr>
                                        <p:cTn id="43"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6">
                                            <p:txEl>
                                              <p:pRg st="5" end="5"/>
                                            </p:txEl>
                                          </p:spTgt>
                                        </p:tgtEl>
                                        <p:attrNameLst>
                                          <p:attrName>style.visibility</p:attrName>
                                        </p:attrNameLst>
                                      </p:cBhvr>
                                      <p:to>
                                        <p:strVal val="visible"/>
                                      </p:to>
                                    </p:set>
                                    <p:animEffect transition="in" filter="fade">
                                      <p:cBhvr>
                                        <p:cTn id="49" dur="1000"/>
                                        <p:tgtEl>
                                          <p:spTgt spid="6">
                                            <p:txEl>
                                              <p:pRg st="5" end="5"/>
                                            </p:txEl>
                                          </p:spTgt>
                                        </p:tgtEl>
                                      </p:cBhvr>
                                    </p:animEffect>
                                    <p:anim calcmode="lin" valueType="num">
                                      <p:cBhvr>
                                        <p:cTn id="50"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6">
                                            <p:txEl>
                                              <p:pRg st="6" end="6"/>
                                            </p:txEl>
                                          </p:spTgt>
                                        </p:tgtEl>
                                        <p:attrNameLst>
                                          <p:attrName>style.visibility</p:attrName>
                                        </p:attrNameLst>
                                      </p:cBhvr>
                                      <p:to>
                                        <p:strVal val="visible"/>
                                      </p:to>
                                    </p:set>
                                    <p:animEffect transition="in" filter="fade">
                                      <p:cBhvr>
                                        <p:cTn id="56" dur="1000"/>
                                        <p:tgtEl>
                                          <p:spTgt spid="6">
                                            <p:txEl>
                                              <p:pRg st="6" end="6"/>
                                            </p:txEl>
                                          </p:spTgt>
                                        </p:tgtEl>
                                      </p:cBhvr>
                                    </p:animEffect>
                                    <p:anim calcmode="lin" valueType="num">
                                      <p:cBhvr>
                                        <p:cTn id="57"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6">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6">
                                            <p:txEl>
                                              <p:pRg st="7" end="7"/>
                                            </p:txEl>
                                          </p:spTgt>
                                        </p:tgtEl>
                                        <p:attrNameLst>
                                          <p:attrName>style.visibility</p:attrName>
                                        </p:attrNameLst>
                                      </p:cBhvr>
                                      <p:to>
                                        <p:strVal val="visible"/>
                                      </p:to>
                                    </p:set>
                                    <p:animEffect transition="in" filter="fade">
                                      <p:cBhvr>
                                        <p:cTn id="63" dur="1000"/>
                                        <p:tgtEl>
                                          <p:spTgt spid="6">
                                            <p:txEl>
                                              <p:pRg st="7" end="7"/>
                                            </p:txEl>
                                          </p:spTgt>
                                        </p:tgtEl>
                                      </p:cBhvr>
                                    </p:animEffect>
                                    <p:anim calcmode="lin" valueType="num">
                                      <p:cBhvr>
                                        <p:cTn id="64" dur="10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65" dur="1000" fill="hold"/>
                                        <p:tgtEl>
                                          <p:spTgt spid="6">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639763" y="4226817"/>
            <a:ext cx="6701563" cy="2409114"/>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a:spLocks noGrp="1"/>
          </p:cNvSpPr>
          <p:nvPr>
            <p:ph type="title"/>
          </p:nvPr>
        </p:nvSpPr>
        <p:spPr>
          <a:xfrm>
            <a:off x="639762" y="905292"/>
            <a:ext cx="8596669"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3.	SỬ DỤNG FIREBASE ĐỂ THIẾT KẾ CHỨC NĂNG ĐĂNG KÝ/ĐĂNG NHẬP</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5" name="Content Placeholder 2"/>
          <p:cNvSpPr>
            <a:spLocks noGrp="1"/>
          </p:cNvSpPr>
          <p:nvPr>
            <p:ph idx="1"/>
          </p:nvPr>
        </p:nvSpPr>
        <p:spPr>
          <a:xfrm>
            <a:off x="639763" y="1440487"/>
            <a:ext cx="8596668" cy="5417513"/>
          </a:xfrm>
        </p:spPr>
        <p:txBody>
          <a:bodyPr>
            <a:normAutofit/>
          </a:bodyPr>
          <a:lstStyle/>
          <a:p>
            <a:pPr marL="0" indent="0">
              <a:buClr>
                <a:schemeClr val="tx1"/>
              </a:buClr>
              <a:buNone/>
            </a:pP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Sử dụng phương thức Authentication của Firebase để thiết kế chức năng đăng ký/đăng nhập.</a:t>
            </a:r>
          </a:p>
          <a:p>
            <a:pPr marL="0" indent="0">
              <a:buClr>
                <a:schemeClr val="tx1"/>
              </a:buClr>
              <a:buNone/>
            </a:pPr>
            <a:endParaRPr lang="en-US"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Clr>
                <a:schemeClr val="tx1"/>
              </a:buClr>
              <a:buNone/>
            </a:pPr>
            <a:endParaRPr lang="en-US" smtClean="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6"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8" name="TextBox 7"/>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pic>
        <p:nvPicPr>
          <p:cNvPr id="1028" name="Picture 4" descr="Firebase, google icon - Free download on Iconfinde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05179" y="2070079"/>
            <a:ext cx="1930744" cy="193074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545650" y="3717633"/>
            <a:ext cx="1649802" cy="369332"/>
          </a:xfrm>
          <a:prstGeom prst="rect">
            <a:avLst/>
          </a:prstGeom>
          <a:noFill/>
        </p:spPr>
        <p:txBody>
          <a:bodyPr wrap="square" rtlCol="0">
            <a:spAutoFit/>
          </a:bodyPr>
          <a:lstStyle/>
          <a:p>
            <a:pPr algn="ctr"/>
            <a:r>
              <a:rPr lang="en-US" smtClean="0">
                <a:solidFill>
                  <a:srgbClr val="FF0000"/>
                </a:solidFill>
                <a:latin typeface="Tahoma" panose="020B0604030504040204" pitchFamily="34" charset="0"/>
                <a:ea typeface="Tahoma" panose="020B0604030504040204" pitchFamily="34" charset="0"/>
                <a:cs typeface="Tahoma" panose="020B0604030504040204" pitchFamily="34" charset="0"/>
              </a:rPr>
              <a:t>Authentication</a:t>
            </a:r>
            <a:endParaRPr lang="en-US">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sp>
        <p:nvSpPr>
          <p:cNvPr id="9" name="Oval 8"/>
          <p:cNvSpPr/>
          <p:nvPr/>
        </p:nvSpPr>
        <p:spPr>
          <a:xfrm>
            <a:off x="4918187" y="2530339"/>
            <a:ext cx="2127045" cy="65282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00" smtClean="0">
                <a:latin typeface="Tahoma" panose="020B0604030504040204" pitchFamily="34" charset="0"/>
                <a:ea typeface="Tahoma" panose="020B0604030504040204" pitchFamily="34" charset="0"/>
                <a:cs typeface="Tahoma" panose="020B0604030504040204" pitchFamily="34" charset="0"/>
              </a:rPr>
              <a:t>Email/Password</a:t>
            </a:r>
            <a:endParaRPr lang="en-US" sz="1500">
              <a:latin typeface="Tahoma" panose="020B0604030504040204" pitchFamily="34" charset="0"/>
              <a:ea typeface="Tahoma" panose="020B0604030504040204" pitchFamily="34" charset="0"/>
              <a:cs typeface="Tahoma" panose="020B0604030504040204" pitchFamily="34" charset="0"/>
            </a:endParaRPr>
          </a:p>
        </p:txBody>
      </p:sp>
      <p:sp>
        <p:nvSpPr>
          <p:cNvPr id="12" name="Oval 11"/>
          <p:cNvSpPr/>
          <p:nvPr/>
        </p:nvSpPr>
        <p:spPr>
          <a:xfrm>
            <a:off x="4950263" y="3348000"/>
            <a:ext cx="2094969" cy="65282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00" smtClean="0">
                <a:latin typeface="Tahoma" panose="020B0604030504040204" pitchFamily="34" charset="0"/>
                <a:ea typeface="Tahoma" panose="020B0604030504040204" pitchFamily="34" charset="0"/>
                <a:cs typeface="Tahoma" panose="020B0604030504040204" pitchFamily="34" charset="0"/>
              </a:rPr>
              <a:t>Google</a:t>
            </a:r>
            <a:endParaRPr lang="en-US" sz="1500">
              <a:latin typeface="Tahoma" panose="020B0604030504040204" pitchFamily="34" charset="0"/>
              <a:ea typeface="Tahoma" panose="020B0604030504040204" pitchFamily="34" charset="0"/>
              <a:cs typeface="Tahoma" panose="020B0604030504040204" pitchFamily="34" charset="0"/>
            </a:endParaRPr>
          </a:p>
        </p:txBody>
      </p:sp>
      <p:cxnSp>
        <p:nvCxnSpPr>
          <p:cNvPr id="11" name="Straight Arrow Connector 10"/>
          <p:cNvCxnSpPr>
            <a:endCxn id="9" idx="2"/>
          </p:cNvCxnSpPr>
          <p:nvPr/>
        </p:nvCxnSpPr>
        <p:spPr>
          <a:xfrm flipV="1">
            <a:off x="4049965" y="2856751"/>
            <a:ext cx="868222" cy="41283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endCxn id="12" idx="2"/>
          </p:cNvCxnSpPr>
          <p:nvPr/>
        </p:nvCxnSpPr>
        <p:spPr>
          <a:xfrm>
            <a:off x="4049965" y="3269588"/>
            <a:ext cx="900298" cy="4048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p:cNvPicPr>
            <a:picLocks noChangeAspect="1"/>
          </p:cNvPicPr>
          <p:nvPr/>
        </p:nvPicPr>
        <p:blipFill>
          <a:blip r:embed="rId4"/>
          <a:stretch>
            <a:fillRect/>
          </a:stretch>
        </p:blipFill>
        <p:spPr>
          <a:xfrm>
            <a:off x="742519" y="4312959"/>
            <a:ext cx="6496049" cy="2239456"/>
          </a:xfrm>
          <a:prstGeom prst="rect">
            <a:avLst/>
          </a:prstGeom>
        </p:spPr>
      </p:pic>
    </p:spTree>
    <p:extLst>
      <p:ext uri="{BB962C8B-B14F-4D97-AF65-F5344CB8AC3E}">
        <p14:creationId xmlns:p14="http://schemas.microsoft.com/office/powerpoint/2010/main" val="2007747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 calcmode="lin" valueType="num">
                                      <p:cBhvr additive="base">
                                        <p:cTn id="14"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1028"/>
                                        </p:tgtEl>
                                        <p:attrNameLst>
                                          <p:attrName>style.visibility</p:attrName>
                                        </p:attrNameLst>
                                      </p:cBhvr>
                                      <p:to>
                                        <p:strVal val="visible"/>
                                      </p:to>
                                    </p:set>
                                    <p:animEffect transition="in" filter="fade">
                                      <p:cBhvr>
                                        <p:cTn id="20" dur="1000"/>
                                        <p:tgtEl>
                                          <p:spTgt spid="1028"/>
                                        </p:tgtEl>
                                      </p:cBhvr>
                                    </p:animEffect>
                                    <p:anim calcmode="lin" valueType="num">
                                      <p:cBhvr>
                                        <p:cTn id="21" dur="1000" fill="hold"/>
                                        <p:tgtEl>
                                          <p:spTgt spid="1028"/>
                                        </p:tgtEl>
                                        <p:attrNameLst>
                                          <p:attrName>ppt_x</p:attrName>
                                        </p:attrNameLst>
                                      </p:cBhvr>
                                      <p:tavLst>
                                        <p:tav tm="0">
                                          <p:val>
                                            <p:strVal val="#ppt_x"/>
                                          </p:val>
                                        </p:tav>
                                        <p:tav tm="100000">
                                          <p:val>
                                            <p:strVal val="#ppt_x"/>
                                          </p:val>
                                        </p:tav>
                                      </p:tavLst>
                                    </p:anim>
                                    <p:anim calcmode="lin" valueType="num">
                                      <p:cBhvr>
                                        <p:cTn id="22" dur="1000" fill="hold"/>
                                        <p:tgtEl>
                                          <p:spTgt spid="1028"/>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1000"/>
                                        <p:tgtEl>
                                          <p:spTgt spid="3"/>
                                        </p:tgtEl>
                                      </p:cBhvr>
                                    </p:animEffect>
                                    <p:anim calcmode="lin" valueType="num">
                                      <p:cBhvr>
                                        <p:cTn id="26" dur="1000" fill="hold"/>
                                        <p:tgtEl>
                                          <p:spTgt spid="3"/>
                                        </p:tgtEl>
                                        <p:attrNameLst>
                                          <p:attrName>ppt_x</p:attrName>
                                        </p:attrNameLst>
                                      </p:cBhvr>
                                      <p:tavLst>
                                        <p:tav tm="0">
                                          <p:val>
                                            <p:strVal val="#ppt_x"/>
                                          </p:val>
                                        </p:tav>
                                        <p:tav tm="100000">
                                          <p:val>
                                            <p:strVal val="#ppt_x"/>
                                          </p:val>
                                        </p:tav>
                                      </p:tavLst>
                                    </p:anim>
                                    <p:anim calcmode="lin" valueType="num">
                                      <p:cBhvr>
                                        <p:cTn id="2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1000"/>
                                        <p:tgtEl>
                                          <p:spTgt spid="11"/>
                                        </p:tgtEl>
                                      </p:cBhvr>
                                    </p:animEffect>
                                    <p:anim calcmode="lin" valueType="num">
                                      <p:cBhvr>
                                        <p:cTn id="33" dur="1000" fill="hold"/>
                                        <p:tgtEl>
                                          <p:spTgt spid="11"/>
                                        </p:tgtEl>
                                        <p:attrNameLst>
                                          <p:attrName>ppt_x</p:attrName>
                                        </p:attrNameLst>
                                      </p:cBhvr>
                                      <p:tavLst>
                                        <p:tav tm="0">
                                          <p:val>
                                            <p:strVal val="#ppt_x"/>
                                          </p:val>
                                        </p:tav>
                                        <p:tav tm="100000">
                                          <p:val>
                                            <p:strVal val="#ppt_x"/>
                                          </p:val>
                                        </p:tav>
                                      </p:tavLst>
                                    </p:anim>
                                    <p:anim calcmode="lin" valueType="num">
                                      <p:cBhvr>
                                        <p:cTn id="34" dur="1000" fill="hold"/>
                                        <p:tgtEl>
                                          <p:spTgt spid="11"/>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1000"/>
                                        <p:tgtEl>
                                          <p:spTgt spid="15"/>
                                        </p:tgtEl>
                                      </p:cBhvr>
                                    </p:animEffect>
                                    <p:anim calcmode="lin" valueType="num">
                                      <p:cBhvr>
                                        <p:cTn id="45" dur="1000" fill="hold"/>
                                        <p:tgtEl>
                                          <p:spTgt spid="15"/>
                                        </p:tgtEl>
                                        <p:attrNameLst>
                                          <p:attrName>ppt_x</p:attrName>
                                        </p:attrNameLst>
                                      </p:cBhvr>
                                      <p:tavLst>
                                        <p:tav tm="0">
                                          <p:val>
                                            <p:strVal val="#ppt_x"/>
                                          </p:val>
                                        </p:tav>
                                        <p:tav tm="100000">
                                          <p:val>
                                            <p:strVal val="#ppt_x"/>
                                          </p:val>
                                        </p:tav>
                                      </p:tavLst>
                                    </p:anim>
                                    <p:anim calcmode="lin" valueType="num">
                                      <p:cBhvr>
                                        <p:cTn id="46" dur="1000" fill="hold"/>
                                        <p:tgtEl>
                                          <p:spTgt spid="1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1000"/>
                                        <p:tgtEl>
                                          <p:spTgt spid="12"/>
                                        </p:tgtEl>
                                      </p:cBhvr>
                                    </p:animEffect>
                                    <p:anim calcmode="lin" valueType="num">
                                      <p:cBhvr>
                                        <p:cTn id="50" dur="1000" fill="hold"/>
                                        <p:tgtEl>
                                          <p:spTgt spid="12"/>
                                        </p:tgtEl>
                                        <p:attrNameLst>
                                          <p:attrName>ppt_x</p:attrName>
                                        </p:attrNameLst>
                                      </p:cBhvr>
                                      <p:tavLst>
                                        <p:tav tm="0">
                                          <p:val>
                                            <p:strVal val="#ppt_x"/>
                                          </p:val>
                                        </p:tav>
                                        <p:tav tm="100000">
                                          <p:val>
                                            <p:strVal val="#ppt_x"/>
                                          </p:val>
                                        </p:tav>
                                      </p:tavLst>
                                    </p:anim>
                                    <p:anim calcmode="lin" valueType="num">
                                      <p:cBhvr>
                                        <p:cTn id="5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fade">
                                      <p:cBhvr>
                                        <p:cTn id="56" dur="1000"/>
                                        <p:tgtEl>
                                          <p:spTgt spid="21"/>
                                        </p:tgtEl>
                                      </p:cBhvr>
                                    </p:animEffect>
                                    <p:anim calcmode="lin" valueType="num">
                                      <p:cBhvr>
                                        <p:cTn id="57" dur="1000" fill="hold"/>
                                        <p:tgtEl>
                                          <p:spTgt spid="21"/>
                                        </p:tgtEl>
                                        <p:attrNameLst>
                                          <p:attrName>ppt_x</p:attrName>
                                        </p:attrNameLst>
                                      </p:cBhvr>
                                      <p:tavLst>
                                        <p:tav tm="0">
                                          <p:val>
                                            <p:strVal val="#ppt_x"/>
                                          </p:val>
                                        </p:tav>
                                        <p:tav tm="100000">
                                          <p:val>
                                            <p:strVal val="#ppt_x"/>
                                          </p:val>
                                        </p:tav>
                                      </p:tavLst>
                                    </p:anim>
                                    <p:anim calcmode="lin" valueType="num">
                                      <p:cBhvr>
                                        <p:cTn id="58" dur="1000" fill="hold"/>
                                        <p:tgtEl>
                                          <p:spTgt spid="21"/>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18"/>
                                        </p:tgtEl>
                                        <p:attrNameLst>
                                          <p:attrName>style.visibility</p:attrName>
                                        </p:attrNameLst>
                                      </p:cBhvr>
                                      <p:to>
                                        <p:strVal val="visible"/>
                                      </p:to>
                                    </p:set>
                                    <p:animEffect transition="in" filter="fade">
                                      <p:cBhvr>
                                        <p:cTn id="61" dur="1000"/>
                                        <p:tgtEl>
                                          <p:spTgt spid="18"/>
                                        </p:tgtEl>
                                      </p:cBhvr>
                                    </p:animEffect>
                                    <p:anim calcmode="lin" valueType="num">
                                      <p:cBhvr>
                                        <p:cTn id="62" dur="1000" fill="hold"/>
                                        <p:tgtEl>
                                          <p:spTgt spid="18"/>
                                        </p:tgtEl>
                                        <p:attrNameLst>
                                          <p:attrName>ppt_x</p:attrName>
                                        </p:attrNameLst>
                                      </p:cBhvr>
                                      <p:tavLst>
                                        <p:tav tm="0">
                                          <p:val>
                                            <p:strVal val="#ppt_x"/>
                                          </p:val>
                                        </p:tav>
                                        <p:tav tm="100000">
                                          <p:val>
                                            <p:strVal val="#ppt_x"/>
                                          </p:val>
                                        </p:tav>
                                      </p:tavLst>
                                    </p:anim>
                                    <p:anim calcmode="lin" valueType="num">
                                      <p:cBhvr>
                                        <p:cTn id="6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4" grpId="0"/>
      <p:bldP spid="3" grpId="0"/>
      <p:bldP spid="9" grpId="0" animBg="1"/>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639763" y="4226817"/>
            <a:ext cx="10054363" cy="2017229"/>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itle 1"/>
          <p:cNvSpPr>
            <a:spLocks noGrp="1"/>
          </p:cNvSpPr>
          <p:nvPr>
            <p:ph type="title"/>
          </p:nvPr>
        </p:nvSpPr>
        <p:spPr>
          <a:xfrm>
            <a:off x="639762" y="905292"/>
            <a:ext cx="8596669"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3.	SỬ DỤNG FIREBASE ĐỂ THIẾT KẾ CHỨC NĂNG ĐĂNG TẢI TÀI LIỆU</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24" name="Content Placeholder 2"/>
          <p:cNvSpPr>
            <a:spLocks noGrp="1"/>
          </p:cNvSpPr>
          <p:nvPr>
            <p:ph idx="1"/>
          </p:nvPr>
        </p:nvSpPr>
        <p:spPr>
          <a:xfrm>
            <a:off x="639763" y="1440487"/>
            <a:ext cx="8596668" cy="5417513"/>
          </a:xfrm>
        </p:spPr>
        <p:txBody>
          <a:bodyPr>
            <a:normAutofit/>
          </a:bodyPr>
          <a:lstStyle/>
          <a:p>
            <a:pPr marL="0" indent="0">
              <a:buClr>
                <a:schemeClr val="tx1"/>
              </a:buClr>
              <a:buNone/>
            </a:pP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Sử dụng phương thức Firebase Storage kết hợp với Firestore Database của Firebase để thiết kế chức năng đăng tải tài liệu.</a:t>
            </a:r>
          </a:p>
          <a:p>
            <a:pPr marL="0" indent="0">
              <a:buClr>
                <a:schemeClr val="tx1"/>
              </a:buClr>
              <a:buNone/>
            </a:pPr>
            <a:endParaRPr lang="en-US"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Clr>
                <a:schemeClr val="tx1"/>
              </a:buClr>
              <a:buNone/>
            </a:pPr>
            <a:endParaRPr lang="en-US" smtClean="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2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27" name="TextBox 2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30" name="Oval 29"/>
          <p:cNvSpPr/>
          <p:nvPr/>
        </p:nvSpPr>
        <p:spPr>
          <a:xfrm>
            <a:off x="4918187" y="2530339"/>
            <a:ext cx="2518933" cy="65282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00">
                <a:solidFill>
                  <a:schemeClr val="bg1"/>
                </a:solidFill>
                <a:latin typeface="Tahoma" panose="020B0604030504040204" pitchFamily="34" charset="0"/>
                <a:ea typeface="Tahoma" panose="020B0604030504040204" pitchFamily="34" charset="0"/>
                <a:cs typeface="Tahoma" panose="020B0604030504040204" pitchFamily="34" charset="0"/>
              </a:rPr>
              <a:t>Firebase Storage</a:t>
            </a:r>
          </a:p>
        </p:txBody>
      </p:sp>
      <p:sp>
        <p:nvSpPr>
          <p:cNvPr id="31" name="Oval 30"/>
          <p:cNvSpPr/>
          <p:nvPr/>
        </p:nvSpPr>
        <p:spPr>
          <a:xfrm>
            <a:off x="4950263" y="3348000"/>
            <a:ext cx="2486857" cy="65282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00">
                <a:solidFill>
                  <a:schemeClr val="bg1"/>
                </a:solidFill>
                <a:latin typeface="Tahoma" panose="020B0604030504040204" pitchFamily="34" charset="0"/>
                <a:ea typeface="Tahoma" panose="020B0604030504040204" pitchFamily="34" charset="0"/>
                <a:cs typeface="Tahoma" panose="020B0604030504040204" pitchFamily="34" charset="0"/>
              </a:rPr>
              <a:t>Firestore Database</a:t>
            </a:r>
          </a:p>
        </p:txBody>
      </p:sp>
      <p:cxnSp>
        <p:nvCxnSpPr>
          <p:cNvPr id="32" name="Straight Arrow Connector 31"/>
          <p:cNvCxnSpPr>
            <a:endCxn id="30" idx="2"/>
          </p:cNvCxnSpPr>
          <p:nvPr/>
        </p:nvCxnSpPr>
        <p:spPr>
          <a:xfrm flipV="1">
            <a:off x="4049965" y="2856751"/>
            <a:ext cx="868222" cy="4128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endCxn id="31" idx="2"/>
          </p:cNvCxnSpPr>
          <p:nvPr/>
        </p:nvCxnSpPr>
        <p:spPr>
          <a:xfrm>
            <a:off x="4049965" y="3269588"/>
            <a:ext cx="900298" cy="4048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5" name="Picture 12" descr="Firebase Brand Guidelin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24446" y="2530339"/>
            <a:ext cx="1425519" cy="1425519"/>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0"/>
          <p:cNvPicPr>
            <a:picLocks noChangeAspect="1"/>
          </p:cNvPicPr>
          <p:nvPr/>
        </p:nvPicPr>
        <p:blipFill>
          <a:blip r:embed="rId4"/>
          <a:stretch>
            <a:fillRect/>
          </a:stretch>
        </p:blipFill>
        <p:spPr>
          <a:xfrm>
            <a:off x="739775" y="4313244"/>
            <a:ext cx="9814560" cy="1809824"/>
          </a:xfrm>
          <a:prstGeom prst="rect">
            <a:avLst/>
          </a:prstGeom>
        </p:spPr>
      </p:pic>
    </p:spTree>
    <p:extLst>
      <p:ext uri="{BB962C8B-B14F-4D97-AF65-F5344CB8AC3E}">
        <p14:creationId xmlns:p14="http://schemas.microsoft.com/office/powerpoint/2010/main" val="44450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ppt_x</p:attrName>
                                        </p:attrNameLst>
                                      </p:cBhvr>
                                      <p:tavLst>
                                        <p:tav tm="0">
                                          <p:val>
                                            <p:strVal val="#ppt_x"/>
                                          </p:val>
                                        </p:tav>
                                        <p:tav tm="100000">
                                          <p:val>
                                            <p:strVal val="#ppt_x"/>
                                          </p:val>
                                        </p:tav>
                                      </p:tavLst>
                                    </p:anim>
                                    <p:anim calcmode="lin" valueType="num">
                                      <p:cBhvr>
                                        <p:cTn id="9"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4">
                                            <p:txEl>
                                              <p:pRg st="0" end="0"/>
                                            </p:txEl>
                                          </p:spTgt>
                                        </p:tgtEl>
                                        <p:attrNameLst>
                                          <p:attrName>style.visibility</p:attrName>
                                        </p:attrNameLst>
                                      </p:cBhvr>
                                      <p:to>
                                        <p:strVal val="visible"/>
                                      </p:to>
                                    </p:set>
                                    <p:animEffect transition="in" filter="fade">
                                      <p:cBhvr>
                                        <p:cTn id="14" dur="1000"/>
                                        <p:tgtEl>
                                          <p:spTgt spid="24">
                                            <p:txEl>
                                              <p:pRg st="0" end="0"/>
                                            </p:txEl>
                                          </p:spTgt>
                                        </p:tgtEl>
                                      </p:cBhvr>
                                    </p:animEffect>
                                    <p:anim calcmode="lin" valueType="num">
                                      <p:cBhvr>
                                        <p:cTn id="15" dur="1000" fill="hold"/>
                                        <p:tgtEl>
                                          <p:spTgt spid="2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2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fade">
                                      <p:cBhvr>
                                        <p:cTn id="21" dur="1000"/>
                                        <p:tgtEl>
                                          <p:spTgt spid="35"/>
                                        </p:tgtEl>
                                      </p:cBhvr>
                                    </p:animEffect>
                                    <p:anim calcmode="lin" valueType="num">
                                      <p:cBhvr>
                                        <p:cTn id="22" dur="1000" fill="hold"/>
                                        <p:tgtEl>
                                          <p:spTgt spid="35"/>
                                        </p:tgtEl>
                                        <p:attrNameLst>
                                          <p:attrName>ppt_x</p:attrName>
                                        </p:attrNameLst>
                                      </p:cBhvr>
                                      <p:tavLst>
                                        <p:tav tm="0">
                                          <p:val>
                                            <p:strVal val="#ppt_x"/>
                                          </p:val>
                                        </p:tav>
                                        <p:tav tm="100000">
                                          <p:val>
                                            <p:strVal val="#ppt_x"/>
                                          </p:val>
                                        </p:tav>
                                      </p:tavLst>
                                    </p:anim>
                                    <p:anim calcmode="lin" valueType="num">
                                      <p:cBhvr>
                                        <p:cTn id="23"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1000"/>
                                        <p:tgtEl>
                                          <p:spTgt spid="30"/>
                                        </p:tgtEl>
                                      </p:cBhvr>
                                    </p:animEffect>
                                    <p:anim calcmode="lin" valueType="num">
                                      <p:cBhvr>
                                        <p:cTn id="29" dur="1000" fill="hold"/>
                                        <p:tgtEl>
                                          <p:spTgt spid="30"/>
                                        </p:tgtEl>
                                        <p:attrNameLst>
                                          <p:attrName>ppt_x</p:attrName>
                                        </p:attrNameLst>
                                      </p:cBhvr>
                                      <p:tavLst>
                                        <p:tav tm="0">
                                          <p:val>
                                            <p:strVal val="#ppt_x"/>
                                          </p:val>
                                        </p:tav>
                                        <p:tav tm="100000">
                                          <p:val>
                                            <p:strVal val="#ppt_x"/>
                                          </p:val>
                                        </p:tav>
                                      </p:tavLst>
                                    </p:anim>
                                    <p:anim calcmode="lin" valueType="num">
                                      <p:cBhvr>
                                        <p:cTn id="30" dur="1000" fill="hold"/>
                                        <p:tgtEl>
                                          <p:spTgt spid="30"/>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fade">
                                      <p:cBhvr>
                                        <p:cTn id="33" dur="1000"/>
                                        <p:tgtEl>
                                          <p:spTgt spid="32"/>
                                        </p:tgtEl>
                                      </p:cBhvr>
                                    </p:animEffect>
                                    <p:anim calcmode="lin" valueType="num">
                                      <p:cBhvr>
                                        <p:cTn id="34" dur="1000" fill="hold"/>
                                        <p:tgtEl>
                                          <p:spTgt spid="32"/>
                                        </p:tgtEl>
                                        <p:attrNameLst>
                                          <p:attrName>ppt_x</p:attrName>
                                        </p:attrNameLst>
                                      </p:cBhvr>
                                      <p:tavLst>
                                        <p:tav tm="0">
                                          <p:val>
                                            <p:strVal val="#ppt_x"/>
                                          </p:val>
                                        </p:tav>
                                        <p:tav tm="100000">
                                          <p:val>
                                            <p:strVal val="#ppt_x"/>
                                          </p:val>
                                        </p:tav>
                                      </p:tavLst>
                                    </p:anim>
                                    <p:anim calcmode="lin" valueType="num">
                                      <p:cBhvr>
                                        <p:cTn id="35"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3"/>
                                        </p:tgtEl>
                                        <p:attrNameLst>
                                          <p:attrName>style.visibility</p:attrName>
                                        </p:attrNameLst>
                                      </p:cBhvr>
                                      <p:to>
                                        <p:strVal val="visible"/>
                                      </p:to>
                                    </p:set>
                                    <p:animEffect transition="in" filter="fade">
                                      <p:cBhvr>
                                        <p:cTn id="40" dur="1000"/>
                                        <p:tgtEl>
                                          <p:spTgt spid="33"/>
                                        </p:tgtEl>
                                      </p:cBhvr>
                                    </p:animEffect>
                                    <p:anim calcmode="lin" valueType="num">
                                      <p:cBhvr>
                                        <p:cTn id="41" dur="1000" fill="hold"/>
                                        <p:tgtEl>
                                          <p:spTgt spid="33"/>
                                        </p:tgtEl>
                                        <p:attrNameLst>
                                          <p:attrName>ppt_x</p:attrName>
                                        </p:attrNameLst>
                                      </p:cBhvr>
                                      <p:tavLst>
                                        <p:tav tm="0">
                                          <p:val>
                                            <p:strVal val="#ppt_x"/>
                                          </p:val>
                                        </p:tav>
                                        <p:tav tm="100000">
                                          <p:val>
                                            <p:strVal val="#ppt_x"/>
                                          </p:val>
                                        </p:tav>
                                      </p:tavLst>
                                    </p:anim>
                                    <p:anim calcmode="lin" valueType="num">
                                      <p:cBhvr>
                                        <p:cTn id="42" dur="1000" fill="hold"/>
                                        <p:tgtEl>
                                          <p:spTgt spid="33"/>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1000"/>
                                        <p:tgtEl>
                                          <p:spTgt spid="31"/>
                                        </p:tgtEl>
                                      </p:cBhvr>
                                    </p:animEffect>
                                    <p:anim calcmode="lin" valueType="num">
                                      <p:cBhvr>
                                        <p:cTn id="46" dur="1000" fill="hold"/>
                                        <p:tgtEl>
                                          <p:spTgt spid="31"/>
                                        </p:tgtEl>
                                        <p:attrNameLst>
                                          <p:attrName>ppt_x</p:attrName>
                                        </p:attrNameLst>
                                      </p:cBhvr>
                                      <p:tavLst>
                                        <p:tav tm="0">
                                          <p:val>
                                            <p:strVal val="#ppt_x"/>
                                          </p:val>
                                        </p:tav>
                                        <p:tav tm="100000">
                                          <p:val>
                                            <p:strVal val="#ppt_x"/>
                                          </p:val>
                                        </p:tav>
                                      </p:tavLst>
                                    </p:anim>
                                    <p:anim calcmode="lin" valueType="num">
                                      <p:cBhvr>
                                        <p:cTn id="47"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grpId="0" nodeType="click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1000"/>
                                        <p:tgtEl>
                                          <p:spTgt spid="22"/>
                                        </p:tgtEl>
                                      </p:cBhvr>
                                    </p:animEffect>
                                    <p:anim calcmode="lin" valueType="num">
                                      <p:cBhvr>
                                        <p:cTn id="53" dur="1000" fill="hold"/>
                                        <p:tgtEl>
                                          <p:spTgt spid="22"/>
                                        </p:tgtEl>
                                        <p:attrNameLst>
                                          <p:attrName>ppt_x</p:attrName>
                                        </p:attrNameLst>
                                      </p:cBhvr>
                                      <p:tavLst>
                                        <p:tav tm="0">
                                          <p:val>
                                            <p:strVal val="#ppt_x"/>
                                          </p:val>
                                        </p:tav>
                                        <p:tav tm="100000">
                                          <p:val>
                                            <p:strVal val="#ppt_x"/>
                                          </p:val>
                                        </p:tav>
                                      </p:tavLst>
                                    </p:anim>
                                    <p:anim calcmode="lin" valueType="num">
                                      <p:cBhvr>
                                        <p:cTn id="54" dur="1000" fill="hold"/>
                                        <p:tgtEl>
                                          <p:spTgt spid="22"/>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41"/>
                                        </p:tgtEl>
                                        <p:attrNameLst>
                                          <p:attrName>style.visibility</p:attrName>
                                        </p:attrNameLst>
                                      </p:cBhvr>
                                      <p:to>
                                        <p:strVal val="visible"/>
                                      </p:to>
                                    </p:set>
                                    <p:animEffect transition="in" filter="fade">
                                      <p:cBhvr>
                                        <p:cTn id="57" dur="1000"/>
                                        <p:tgtEl>
                                          <p:spTgt spid="41"/>
                                        </p:tgtEl>
                                      </p:cBhvr>
                                    </p:animEffect>
                                    <p:anim calcmode="lin" valueType="num">
                                      <p:cBhvr>
                                        <p:cTn id="58" dur="1000" fill="hold"/>
                                        <p:tgtEl>
                                          <p:spTgt spid="41"/>
                                        </p:tgtEl>
                                        <p:attrNameLst>
                                          <p:attrName>ppt_x</p:attrName>
                                        </p:attrNameLst>
                                      </p:cBhvr>
                                      <p:tavLst>
                                        <p:tav tm="0">
                                          <p:val>
                                            <p:strVal val="#ppt_x"/>
                                          </p:val>
                                        </p:tav>
                                        <p:tav tm="100000">
                                          <p:val>
                                            <p:strVal val="#ppt_x"/>
                                          </p:val>
                                        </p:tav>
                                      </p:tavLst>
                                    </p:anim>
                                    <p:anim calcmode="lin" valueType="num">
                                      <p:cBhvr>
                                        <p:cTn id="59"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P spid="30" grpId="0" animBg="1"/>
      <p:bldP spid="3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5850684"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6"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8" name="TextBox 7"/>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9" name="Content Placeholder 2"/>
          <p:cNvSpPr txBox="1">
            <a:spLocks/>
          </p:cNvSpPr>
          <p:nvPr/>
        </p:nvSpPr>
        <p:spPr>
          <a:xfrm>
            <a:off x="739775" y="1526628"/>
            <a:ext cx="8596668" cy="482192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Hoàn thiện giao diện các trang của website:</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chủ</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chi tiết tài liệu</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tin tức</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tải tài liệu</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ký</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nhập</a:t>
            </a:r>
          </a:p>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Hoàn thiện các chức năng chính của website:</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Chức năng tìm kiếm tài liệu</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Đánh giá tài liệu</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Đăng tải tài liệu</a:t>
            </a: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189935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xEl>
                                              <p:pRg st="0" end="0"/>
                                            </p:txEl>
                                          </p:spTgt>
                                        </p:tgtEl>
                                        <p:attrNameLst>
                                          <p:attrName>style.visibility</p:attrName>
                                        </p:attrNameLst>
                                      </p:cBhvr>
                                      <p:to>
                                        <p:strVal val="visible"/>
                                      </p:to>
                                    </p:set>
                                    <p:animEffect transition="in" filter="fade">
                                      <p:cBhvr>
                                        <p:cTn id="14" dur="1000"/>
                                        <p:tgtEl>
                                          <p:spTgt spid="9">
                                            <p:txEl>
                                              <p:pRg st="0" end="0"/>
                                            </p:txEl>
                                          </p:spTgt>
                                        </p:tgtEl>
                                      </p:cBhvr>
                                    </p:animEffect>
                                    <p:anim calcmode="lin" valueType="num">
                                      <p:cBhvr>
                                        <p:cTn id="15"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9">
                                            <p:txEl>
                                              <p:pRg st="1" end="1"/>
                                            </p:txEl>
                                          </p:spTgt>
                                        </p:tgtEl>
                                        <p:attrNameLst>
                                          <p:attrName>style.visibility</p:attrName>
                                        </p:attrNameLst>
                                      </p:cBhvr>
                                      <p:to>
                                        <p:strVal val="visible"/>
                                      </p:to>
                                    </p:set>
                                    <p:animEffect transition="in" filter="fade">
                                      <p:cBhvr>
                                        <p:cTn id="21" dur="1000"/>
                                        <p:tgtEl>
                                          <p:spTgt spid="9">
                                            <p:txEl>
                                              <p:pRg st="1" end="1"/>
                                            </p:txEl>
                                          </p:spTgt>
                                        </p:tgtEl>
                                      </p:cBhvr>
                                    </p:animEffect>
                                    <p:anim calcmode="lin" valueType="num">
                                      <p:cBhvr>
                                        <p:cTn id="22"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9">
                                            <p:txEl>
                                              <p:pRg st="2" end="2"/>
                                            </p:txEl>
                                          </p:spTgt>
                                        </p:tgtEl>
                                        <p:attrNameLst>
                                          <p:attrName>style.visibility</p:attrName>
                                        </p:attrNameLst>
                                      </p:cBhvr>
                                      <p:to>
                                        <p:strVal val="visible"/>
                                      </p:to>
                                    </p:set>
                                    <p:animEffect transition="in" filter="fade">
                                      <p:cBhvr>
                                        <p:cTn id="28" dur="1000"/>
                                        <p:tgtEl>
                                          <p:spTgt spid="9">
                                            <p:txEl>
                                              <p:pRg st="2" end="2"/>
                                            </p:txEl>
                                          </p:spTgt>
                                        </p:tgtEl>
                                      </p:cBhvr>
                                    </p:animEffect>
                                    <p:anim calcmode="lin" valueType="num">
                                      <p:cBhvr>
                                        <p:cTn id="29"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9">
                                            <p:txEl>
                                              <p:pRg st="3" end="3"/>
                                            </p:txEl>
                                          </p:spTgt>
                                        </p:tgtEl>
                                        <p:attrNameLst>
                                          <p:attrName>style.visibility</p:attrName>
                                        </p:attrNameLst>
                                      </p:cBhvr>
                                      <p:to>
                                        <p:strVal val="visible"/>
                                      </p:to>
                                    </p:set>
                                    <p:animEffect transition="in" filter="fade">
                                      <p:cBhvr>
                                        <p:cTn id="35" dur="1000"/>
                                        <p:tgtEl>
                                          <p:spTgt spid="9">
                                            <p:txEl>
                                              <p:pRg st="3" end="3"/>
                                            </p:txEl>
                                          </p:spTgt>
                                        </p:tgtEl>
                                      </p:cBhvr>
                                    </p:animEffect>
                                    <p:anim calcmode="lin" valueType="num">
                                      <p:cBhvr>
                                        <p:cTn id="36"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9">
                                            <p:txEl>
                                              <p:pRg st="4" end="4"/>
                                            </p:txEl>
                                          </p:spTgt>
                                        </p:tgtEl>
                                        <p:attrNameLst>
                                          <p:attrName>style.visibility</p:attrName>
                                        </p:attrNameLst>
                                      </p:cBhvr>
                                      <p:to>
                                        <p:strVal val="visible"/>
                                      </p:to>
                                    </p:set>
                                    <p:animEffect transition="in" filter="fade">
                                      <p:cBhvr>
                                        <p:cTn id="42" dur="1000"/>
                                        <p:tgtEl>
                                          <p:spTgt spid="9">
                                            <p:txEl>
                                              <p:pRg st="4" end="4"/>
                                            </p:txEl>
                                          </p:spTgt>
                                        </p:tgtEl>
                                      </p:cBhvr>
                                    </p:animEffect>
                                    <p:anim calcmode="lin" valueType="num">
                                      <p:cBhvr>
                                        <p:cTn id="43"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9">
                                            <p:txEl>
                                              <p:pRg st="5" end="5"/>
                                            </p:txEl>
                                          </p:spTgt>
                                        </p:tgtEl>
                                        <p:attrNameLst>
                                          <p:attrName>style.visibility</p:attrName>
                                        </p:attrNameLst>
                                      </p:cBhvr>
                                      <p:to>
                                        <p:strVal val="visible"/>
                                      </p:to>
                                    </p:set>
                                    <p:animEffect transition="in" filter="fade">
                                      <p:cBhvr>
                                        <p:cTn id="49" dur="1000"/>
                                        <p:tgtEl>
                                          <p:spTgt spid="9">
                                            <p:txEl>
                                              <p:pRg st="5" end="5"/>
                                            </p:txEl>
                                          </p:spTgt>
                                        </p:tgtEl>
                                      </p:cBhvr>
                                    </p:animEffect>
                                    <p:anim calcmode="lin" valueType="num">
                                      <p:cBhvr>
                                        <p:cTn id="50" dur="1000" fill="hold"/>
                                        <p:tgtEl>
                                          <p:spTgt spid="9">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9">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9">
                                            <p:txEl>
                                              <p:pRg st="6" end="6"/>
                                            </p:txEl>
                                          </p:spTgt>
                                        </p:tgtEl>
                                        <p:attrNameLst>
                                          <p:attrName>style.visibility</p:attrName>
                                        </p:attrNameLst>
                                      </p:cBhvr>
                                      <p:to>
                                        <p:strVal val="visible"/>
                                      </p:to>
                                    </p:set>
                                    <p:animEffect transition="in" filter="fade">
                                      <p:cBhvr>
                                        <p:cTn id="56" dur="1000"/>
                                        <p:tgtEl>
                                          <p:spTgt spid="9">
                                            <p:txEl>
                                              <p:pRg st="6" end="6"/>
                                            </p:txEl>
                                          </p:spTgt>
                                        </p:tgtEl>
                                      </p:cBhvr>
                                    </p:animEffect>
                                    <p:anim calcmode="lin" valueType="num">
                                      <p:cBhvr>
                                        <p:cTn id="57" dur="1000" fill="hold"/>
                                        <p:tgtEl>
                                          <p:spTgt spid="9">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9">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nodeType="clickEffect">
                                  <p:stCondLst>
                                    <p:cond delay="0"/>
                                  </p:stCondLst>
                                  <p:childTnLst>
                                    <p:set>
                                      <p:cBhvr>
                                        <p:cTn id="62" dur="1" fill="hold">
                                          <p:stCondLst>
                                            <p:cond delay="0"/>
                                          </p:stCondLst>
                                        </p:cTn>
                                        <p:tgtEl>
                                          <p:spTgt spid="9">
                                            <p:txEl>
                                              <p:pRg st="7" end="7"/>
                                            </p:txEl>
                                          </p:spTgt>
                                        </p:tgtEl>
                                        <p:attrNameLst>
                                          <p:attrName>style.visibility</p:attrName>
                                        </p:attrNameLst>
                                      </p:cBhvr>
                                      <p:to>
                                        <p:strVal val="visible"/>
                                      </p:to>
                                    </p:set>
                                    <p:animEffect transition="in" filter="fade">
                                      <p:cBhvr>
                                        <p:cTn id="63" dur="1000"/>
                                        <p:tgtEl>
                                          <p:spTgt spid="9">
                                            <p:txEl>
                                              <p:pRg st="7" end="7"/>
                                            </p:txEl>
                                          </p:spTgt>
                                        </p:tgtEl>
                                      </p:cBhvr>
                                    </p:animEffect>
                                    <p:anim calcmode="lin" valueType="num">
                                      <p:cBhvr>
                                        <p:cTn id="64" dur="1000" fill="hold"/>
                                        <p:tgtEl>
                                          <p:spTgt spid="9">
                                            <p:txEl>
                                              <p:pRg st="7" end="7"/>
                                            </p:txEl>
                                          </p:spTgt>
                                        </p:tgtEl>
                                        <p:attrNameLst>
                                          <p:attrName>ppt_x</p:attrName>
                                        </p:attrNameLst>
                                      </p:cBhvr>
                                      <p:tavLst>
                                        <p:tav tm="0">
                                          <p:val>
                                            <p:strVal val="#ppt_x"/>
                                          </p:val>
                                        </p:tav>
                                        <p:tav tm="100000">
                                          <p:val>
                                            <p:strVal val="#ppt_x"/>
                                          </p:val>
                                        </p:tav>
                                      </p:tavLst>
                                    </p:anim>
                                    <p:anim calcmode="lin" valueType="num">
                                      <p:cBhvr>
                                        <p:cTn id="65" dur="1000" fill="hold"/>
                                        <p:tgtEl>
                                          <p:spTgt spid="9">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nodeType="clickEffect">
                                  <p:stCondLst>
                                    <p:cond delay="0"/>
                                  </p:stCondLst>
                                  <p:childTnLst>
                                    <p:set>
                                      <p:cBhvr>
                                        <p:cTn id="69" dur="1" fill="hold">
                                          <p:stCondLst>
                                            <p:cond delay="0"/>
                                          </p:stCondLst>
                                        </p:cTn>
                                        <p:tgtEl>
                                          <p:spTgt spid="9">
                                            <p:txEl>
                                              <p:pRg st="8" end="8"/>
                                            </p:txEl>
                                          </p:spTgt>
                                        </p:tgtEl>
                                        <p:attrNameLst>
                                          <p:attrName>style.visibility</p:attrName>
                                        </p:attrNameLst>
                                      </p:cBhvr>
                                      <p:to>
                                        <p:strVal val="visible"/>
                                      </p:to>
                                    </p:set>
                                    <p:animEffect transition="in" filter="fade">
                                      <p:cBhvr>
                                        <p:cTn id="70" dur="1000"/>
                                        <p:tgtEl>
                                          <p:spTgt spid="9">
                                            <p:txEl>
                                              <p:pRg st="8" end="8"/>
                                            </p:txEl>
                                          </p:spTgt>
                                        </p:tgtEl>
                                      </p:cBhvr>
                                    </p:animEffect>
                                    <p:anim calcmode="lin" valueType="num">
                                      <p:cBhvr>
                                        <p:cTn id="71" dur="1000" fill="hold"/>
                                        <p:tgtEl>
                                          <p:spTgt spid="9">
                                            <p:txEl>
                                              <p:pRg st="8" end="8"/>
                                            </p:txEl>
                                          </p:spTgt>
                                        </p:tgtEl>
                                        <p:attrNameLst>
                                          <p:attrName>ppt_x</p:attrName>
                                        </p:attrNameLst>
                                      </p:cBhvr>
                                      <p:tavLst>
                                        <p:tav tm="0">
                                          <p:val>
                                            <p:strVal val="#ppt_x"/>
                                          </p:val>
                                        </p:tav>
                                        <p:tav tm="100000">
                                          <p:val>
                                            <p:strVal val="#ppt_x"/>
                                          </p:val>
                                        </p:tav>
                                      </p:tavLst>
                                    </p:anim>
                                    <p:anim calcmode="lin" valueType="num">
                                      <p:cBhvr>
                                        <p:cTn id="72" dur="1000" fill="hold"/>
                                        <p:tgtEl>
                                          <p:spTgt spid="9">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nodeType="clickEffect">
                                  <p:stCondLst>
                                    <p:cond delay="0"/>
                                  </p:stCondLst>
                                  <p:childTnLst>
                                    <p:set>
                                      <p:cBhvr>
                                        <p:cTn id="76" dur="1" fill="hold">
                                          <p:stCondLst>
                                            <p:cond delay="0"/>
                                          </p:stCondLst>
                                        </p:cTn>
                                        <p:tgtEl>
                                          <p:spTgt spid="9">
                                            <p:txEl>
                                              <p:pRg st="9" end="9"/>
                                            </p:txEl>
                                          </p:spTgt>
                                        </p:tgtEl>
                                        <p:attrNameLst>
                                          <p:attrName>style.visibility</p:attrName>
                                        </p:attrNameLst>
                                      </p:cBhvr>
                                      <p:to>
                                        <p:strVal val="visible"/>
                                      </p:to>
                                    </p:set>
                                    <p:animEffect transition="in" filter="fade">
                                      <p:cBhvr>
                                        <p:cTn id="77" dur="1000"/>
                                        <p:tgtEl>
                                          <p:spTgt spid="9">
                                            <p:txEl>
                                              <p:pRg st="9" end="9"/>
                                            </p:txEl>
                                          </p:spTgt>
                                        </p:tgtEl>
                                      </p:cBhvr>
                                    </p:animEffect>
                                    <p:anim calcmode="lin" valueType="num">
                                      <p:cBhvr>
                                        <p:cTn id="78" dur="1000" fill="hold"/>
                                        <p:tgtEl>
                                          <p:spTgt spid="9">
                                            <p:txEl>
                                              <p:pRg st="9" end="9"/>
                                            </p:txEl>
                                          </p:spTgt>
                                        </p:tgtEl>
                                        <p:attrNameLst>
                                          <p:attrName>ppt_x</p:attrName>
                                        </p:attrNameLst>
                                      </p:cBhvr>
                                      <p:tavLst>
                                        <p:tav tm="0">
                                          <p:val>
                                            <p:strVal val="#ppt_x"/>
                                          </p:val>
                                        </p:tav>
                                        <p:tav tm="100000">
                                          <p:val>
                                            <p:strVal val="#ppt_x"/>
                                          </p:val>
                                        </p:tav>
                                      </p:tavLst>
                                    </p:anim>
                                    <p:anim calcmode="lin" valueType="num">
                                      <p:cBhvr>
                                        <p:cTn id="79" dur="1000" fill="hold"/>
                                        <p:tgtEl>
                                          <p:spTgt spid="9">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nodeType="clickEffect">
                                  <p:stCondLst>
                                    <p:cond delay="0"/>
                                  </p:stCondLst>
                                  <p:childTnLst>
                                    <p:set>
                                      <p:cBhvr>
                                        <p:cTn id="83" dur="1" fill="hold">
                                          <p:stCondLst>
                                            <p:cond delay="0"/>
                                          </p:stCondLst>
                                        </p:cTn>
                                        <p:tgtEl>
                                          <p:spTgt spid="9">
                                            <p:txEl>
                                              <p:pRg st="10" end="10"/>
                                            </p:txEl>
                                          </p:spTgt>
                                        </p:tgtEl>
                                        <p:attrNameLst>
                                          <p:attrName>style.visibility</p:attrName>
                                        </p:attrNameLst>
                                      </p:cBhvr>
                                      <p:to>
                                        <p:strVal val="visible"/>
                                      </p:to>
                                    </p:set>
                                    <p:animEffect transition="in" filter="fade">
                                      <p:cBhvr>
                                        <p:cTn id="84" dur="1000"/>
                                        <p:tgtEl>
                                          <p:spTgt spid="9">
                                            <p:txEl>
                                              <p:pRg st="10" end="10"/>
                                            </p:txEl>
                                          </p:spTgt>
                                        </p:tgtEl>
                                      </p:cBhvr>
                                    </p:animEffect>
                                    <p:anim calcmode="lin" valueType="num">
                                      <p:cBhvr>
                                        <p:cTn id="85" dur="1000" fill="hold"/>
                                        <p:tgtEl>
                                          <p:spTgt spid="9">
                                            <p:txEl>
                                              <p:pRg st="10" end="10"/>
                                            </p:txEl>
                                          </p:spTgt>
                                        </p:tgtEl>
                                        <p:attrNameLst>
                                          <p:attrName>ppt_x</p:attrName>
                                        </p:attrNameLst>
                                      </p:cBhvr>
                                      <p:tavLst>
                                        <p:tav tm="0">
                                          <p:val>
                                            <p:strVal val="#ppt_x"/>
                                          </p:val>
                                        </p:tav>
                                        <p:tav tm="100000">
                                          <p:val>
                                            <p:strVal val="#ppt_x"/>
                                          </p:val>
                                        </p:tav>
                                      </p:tavLst>
                                    </p:anim>
                                    <p:anim calcmode="lin" valueType="num">
                                      <p:cBhvr>
                                        <p:cTn id="86" dur="1000" fill="hold"/>
                                        <p:tgtEl>
                                          <p:spTgt spid="9">
                                            <p:txEl>
                                              <p:pRg st="10" end="1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trang chủ</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trang chủ: trang này thể hiện giao diện tổng quan về tài liệu, các tài liệu có lượt xem và lượt tương tác cao sẽ được hiển thị ở đây.</a:t>
            </a: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17" name="Rectangle 16"/>
          <p:cNvSpPr/>
          <p:nvPr/>
        </p:nvSpPr>
        <p:spPr>
          <a:xfrm>
            <a:off x="5466231" y="1628502"/>
            <a:ext cx="3669060"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p:cNvPicPr>
            <a:picLocks noChangeAspect="1"/>
          </p:cNvPicPr>
          <p:nvPr/>
        </p:nvPicPr>
        <p:blipFill>
          <a:blip r:embed="rId3"/>
          <a:stretch>
            <a:fillRect/>
          </a:stretch>
        </p:blipFill>
        <p:spPr>
          <a:xfrm>
            <a:off x="5724309" y="1798095"/>
            <a:ext cx="3202403" cy="4642115"/>
          </a:xfrm>
          <a:prstGeom prst="rect">
            <a:avLst/>
          </a:prstGeom>
        </p:spPr>
      </p:pic>
    </p:spTree>
    <p:extLst>
      <p:ext uri="{BB962C8B-B14F-4D97-AF65-F5344CB8AC3E}">
        <p14:creationId xmlns:p14="http://schemas.microsoft.com/office/powerpoint/2010/main" val="1121398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fade">
                                      <p:cBhvr>
                                        <p:cTn id="21" dur="1000"/>
                                        <p:tgtEl>
                                          <p:spTgt spid="8">
                                            <p:txEl>
                                              <p:pRg st="1" end="1"/>
                                            </p:txEl>
                                          </p:spTgt>
                                        </p:tgtEl>
                                      </p:cBhvr>
                                    </p:animEffect>
                                    <p:anim calcmode="lin" valueType="num">
                                      <p:cBhvr>
                                        <p:cTn id="22"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1000"/>
                                        <p:tgtEl>
                                          <p:spTgt spid="17"/>
                                        </p:tgtEl>
                                      </p:cBhvr>
                                    </p:animEffect>
                                    <p:anim calcmode="lin" valueType="num">
                                      <p:cBhvr>
                                        <p:cTn id="29" dur="1000" fill="hold"/>
                                        <p:tgtEl>
                                          <p:spTgt spid="17"/>
                                        </p:tgtEl>
                                        <p:attrNameLst>
                                          <p:attrName>ppt_x</p:attrName>
                                        </p:attrNameLst>
                                      </p:cBhvr>
                                      <p:tavLst>
                                        <p:tav tm="0">
                                          <p:val>
                                            <p:strVal val="#ppt_x"/>
                                          </p:val>
                                        </p:tav>
                                        <p:tav tm="100000">
                                          <p:val>
                                            <p:strVal val="#ppt_x"/>
                                          </p:val>
                                        </p:tav>
                                      </p:tavLst>
                                    </p:anim>
                                    <p:anim calcmode="lin" valueType="num">
                                      <p:cBhvr>
                                        <p:cTn id="30" dur="1000" fill="hold"/>
                                        <p:tgtEl>
                                          <p:spTgt spid="17"/>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1000"/>
                                        <p:tgtEl>
                                          <p:spTgt spid="18"/>
                                        </p:tgtEl>
                                      </p:cBhvr>
                                    </p:animEffect>
                                    <p:anim calcmode="lin" valueType="num">
                                      <p:cBhvr>
                                        <p:cTn id="34" dur="1000" fill="hold"/>
                                        <p:tgtEl>
                                          <p:spTgt spid="18"/>
                                        </p:tgtEl>
                                        <p:attrNameLst>
                                          <p:attrName>ppt_x</p:attrName>
                                        </p:attrNameLst>
                                      </p:cBhvr>
                                      <p:tavLst>
                                        <p:tav tm="0">
                                          <p:val>
                                            <p:strVal val="#ppt_x"/>
                                          </p:val>
                                        </p:tav>
                                        <p:tav tm="100000">
                                          <p:val>
                                            <p:strVal val="#ppt_x"/>
                                          </p:val>
                                        </p:tav>
                                      </p:tavLst>
                                    </p:anim>
                                    <p:anim calcmode="lin" valueType="num">
                                      <p:cBhvr>
                                        <p:cTn id="35"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0" animBg="1"/>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384</TotalTime>
  <Words>1629</Words>
  <Application>Microsoft Office PowerPoint</Application>
  <PresentationFormat>Widescreen</PresentationFormat>
  <Paragraphs>208</Paragraphs>
  <Slides>20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Tahoma</vt:lpstr>
      <vt:lpstr>Trebuchet MS</vt:lpstr>
      <vt:lpstr>Wingdings 3</vt:lpstr>
      <vt:lpstr>Facet</vt:lpstr>
      <vt:lpstr>THIẾT KẾ FRONT-END CHO WEBSITE  GIỚI THIỆU VÀ CHIA SẺ TÀI LIỆU HỌC TẬP</vt:lpstr>
      <vt:lpstr>NỘI DUNG ĐỒ ÁN</vt:lpstr>
      <vt:lpstr>1. LÍ DO CHỌN ĐỀ TÀI, MỤC TIÊU NGHIÊN CỨU</vt:lpstr>
      <vt:lpstr>2.  CƠ SỞ LÝ THUYẾT</vt:lpstr>
      <vt:lpstr>3. MÔ TẢ ĐỀ TÀI</vt:lpstr>
      <vt:lpstr>3. SỬ DỤNG FIREBASE ĐỂ THIẾT KẾ CHỨC NĂNG ĐĂNG KÝ/ĐĂNG NHẬP</vt:lpstr>
      <vt:lpstr>3. SỬ DỤNG FIREBASE ĐỂ THIẾT KẾ CHỨC NĂNG ĐĂNG TẢI TÀI LIỆU</vt:lpstr>
      <vt:lpstr>6. KẾT QUẢ ĐẠT ĐƯỢC</vt:lpstr>
      <vt:lpstr>6. KẾT QUẢ ĐẠT ĐƯỢC</vt:lpstr>
      <vt:lpstr>6. KẾT QUẢ ĐẠT ĐƯỢC</vt:lpstr>
      <vt:lpstr>6. KẾT QUẢ ĐẠT ĐƯỢC</vt:lpstr>
      <vt:lpstr>6. KẾT QUẢ ĐẠT ĐƯỢC</vt:lpstr>
      <vt:lpstr>6. KẾT QUẢ ĐẠT ĐƯỢC</vt:lpstr>
      <vt:lpstr>6. KẾT QUẢ ĐẠT ĐƯỢC</vt:lpstr>
      <vt:lpstr>6. KẾT QUẢ ĐẠT ĐƯỢC</vt:lpstr>
      <vt:lpstr>6. KẾT QUẢ ĐẠT ĐƯỢC</vt:lpstr>
      <vt:lpstr>6. KẾT QUẢ ĐẠT ĐƯỢC</vt:lpstr>
      <vt:lpstr>7. HƯỚNG PHÁT TRIỂN</vt:lpstr>
      <vt:lpstr>8. KẾT LUẬN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THIẾT KẾ FRONT-END CHO WEBSITE  GIỚI THIỆU VÀ CHIA SẺ TÀI LIỆU HỌC TẬP</dc:title>
  <dc:creator>Microsoft account</dc:creator>
  <cp:lastModifiedBy>Microsoft account</cp:lastModifiedBy>
  <cp:revision>57</cp:revision>
  <dcterms:created xsi:type="dcterms:W3CDTF">2025-01-01T07:47:49Z</dcterms:created>
  <dcterms:modified xsi:type="dcterms:W3CDTF">2025-01-08T14:37:41Z</dcterms:modified>
</cp:coreProperties>
</file>

<file path=docProps/thumbnail.jpeg>
</file>